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71" r:id="rId13"/>
    <p:sldId id="273" r:id="rId14"/>
    <p:sldId id="274" r:id="rId15"/>
    <p:sldId id="272" r:id="rId16"/>
    <p:sldId id="267" r:id="rId17"/>
    <p:sldId id="268" r:id="rId18"/>
    <p:sldId id="269" r:id="rId19"/>
    <p:sldId id="270" r:id="rId20"/>
  </p:sldIdLst>
  <p:sldSz cx="12192000" cy="6858000"/>
  <p:notesSz cx="6858000" cy="9144000"/>
  <p:embeddedFontLst>
    <p:embeddedFont>
      <p:font typeface="Anton" pitchFamily="2" charset="0"/>
      <p:regular r:id="rId22"/>
    </p:embeddedFont>
    <p:embeddedFont>
      <p:font typeface="Calibri" panose="020F0502020204030204" pitchFamily="34" charset="0"/>
      <p:regular r:id="rId23"/>
      <p:bold r:id="rId24"/>
      <p:italic r:id="rId25"/>
      <p:boldItalic r:id="rId26"/>
    </p:embeddedFont>
    <p:embeddedFont>
      <p:font typeface="Helvetica Neue Light" panose="020B0604020202020204" charset="0"/>
      <p:regular r:id="rId27"/>
      <p:bold r:id="rId28"/>
      <p:italic r:id="rId29"/>
      <p:boldItalic r:id="rId30"/>
    </p:embeddedFont>
    <p:embeddedFont>
      <p:font typeface="Lato" panose="020F0502020204030203" pitchFamily="34" charset="0"/>
      <p:regular r:id="rId31"/>
      <p:bold r:id="rId32"/>
      <p:italic r:id="rId33"/>
      <p:boldItalic r:id="rId34"/>
    </p:embeddedFont>
    <p:embeddedFont>
      <p:font typeface="Montserrat" panose="000005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9" roundtripDataSignature="AMtx7miNvDFfN2Bf4eGqC45zYePYULZWq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5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customschemas.google.com/relationships/presentationmetadata" Target="meta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E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7" name="Google Shape;31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5" name="Google Shape;32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5" name="Google Shape;32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35734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5" name="Google Shape;32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28536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5" name="Google Shape;32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124035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5" name="Google Shape;32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56222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3" name="Google Shape;33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1" name="Google Shape;351;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5" name="Google Shape;24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3" name="Google Shape;26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1" name="Google Shape;27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0" name="Google Shape;28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9" name="Google Shape;299;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56"/>
        <p:cNvGrpSpPr/>
        <p:nvPr/>
      </p:nvGrpSpPr>
      <p:grpSpPr>
        <a:xfrm>
          <a:off x="0" y="0"/>
          <a:ext cx="0" cy="0"/>
          <a:chOff x="0" y="0"/>
          <a:chExt cx="0" cy="0"/>
        </a:xfrm>
      </p:grpSpPr>
      <p:sp>
        <p:nvSpPr>
          <p:cNvPr id="57" name="Google Shape;57;p17"/>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7"/>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59" name="Google Shape;59;p1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n panorámica con descripción">
  <p:cSld name="Imagen panorámica con descripción">
    <p:spTree>
      <p:nvGrpSpPr>
        <p:cNvPr id="1" name="Shape 169"/>
        <p:cNvGrpSpPr/>
        <p:nvPr/>
      </p:nvGrpSpPr>
      <p:grpSpPr>
        <a:xfrm>
          <a:off x="0" y="0"/>
          <a:ext cx="0" cy="0"/>
          <a:chOff x="0" y="0"/>
          <a:chExt cx="0" cy="0"/>
        </a:xfrm>
      </p:grpSpPr>
      <p:sp>
        <p:nvSpPr>
          <p:cNvPr id="170" name="Google Shape;170;p26"/>
          <p:cNvSpPr txBox="1">
            <a:spLocks noGrp="1"/>
          </p:cNvSpPr>
          <p:nvPr>
            <p:ph type="title"/>
          </p:nvPr>
        </p:nvSpPr>
        <p:spPr>
          <a:xfrm>
            <a:off x="1141410" y="4304664"/>
            <a:ext cx="9912355"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1" name="Google Shape;171;p26"/>
          <p:cNvSpPr>
            <a:spLocks noGrp="1"/>
          </p:cNvSpPr>
          <p:nvPr>
            <p:ph type="pic" idx="2"/>
          </p:nvPr>
        </p:nvSpPr>
        <p:spPr>
          <a:xfrm>
            <a:off x="1141411" y="606426"/>
            <a:ext cx="9912354" cy="3299778"/>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72" name="Google Shape;172;p26"/>
          <p:cNvSpPr txBox="1">
            <a:spLocks noGrp="1"/>
          </p:cNvSpPr>
          <p:nvPr>
            <p:ph type="body" idx="1"/>
          </p:nvPr>
        </p:nvSpPr>
        <p:spPr>
          <a:xfrm>
            <a:off x="1141364" y="5124020"/>
            <a:ext cx="9910859" cy="68247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3" name="Google Shape;173;p2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4" name="Google Shape;174;p2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5" name="Google Shape;175;p2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y descripción">
  <p:cSld name="Título y descripción">
    <p:spTree>
      <p:nvGrpSpPr>
        <p:cNvPr id="1" name="Shape 176"/>
        <p:cNvGrpSpPr/>
        <p:nvPr/>
      </p:nvGrpSpPr>
      <p:grpSpPr>
        <a:xfrm>
          <a:off x="0" y="0"/>
          <a:ext cx="0" cy="0"/>
          <a:chOff x="0" y="0"/>
          <a:chExt cx="0" cy="0"/>
        </a:xfrm>
      </p:grpSpPr>
      <p:sp>
        <p:nvSpPr>
          <p:cNvPr id="177" name="Google Shape;177;p27"/>
          <p:cNvSpPr txBox="1">
            <a:spLocks noGrp="1"/>
          </p:cNvSpPr>
          <p:nvPr>
            <p:ph type="title"/>
          </p:nvPr>
        </p:nvSpPr>
        <p:spPr>
          <a:xfrm>
            <a:off x="1141456" y="609600"/>
            <a:ext cx="9905955" cy="3429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8" name="Google Shape;178;p27"/>
          <p:cNvSpPr txBox="1">
            <a:spLocks noGrp="1"/>
          </p:cNvSpPr>
          <p:nvPr>
            <p:ph type="body" idx="1"/>
          </p:nvPr>
        </p:nvSpPr>
        <p:spPr>
          <a:xfrm>
            <a:off x="1141410" y="4419599"/>
            <a:ext cx="9904459" cy="1371599"/>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9" name="Google Shape;179;p2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2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1" name="Google Shape;181;p2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ita con descripción">
  <p:cSld name="Cita con descripción">
    <p:spTree>
      <p:nvGrpSpPr>
        <p:cNvPr id="1" name="Shape 182"/>
        <p:cNvGrpSpPr/>
        <p:nvPr/>
      </p:nvGrpSpPr>
      <p:grpSpPr>
        <a:xfrm>
          <a:off x="0" y="0"/>
          <a:ext cx="0" cy="0"/>
          <a:chOff x="0" y="0"/>
          <a:chExt cx="0" cy="0"/>
        </a:xfrm>
      </p:grpSpPr>
      <p:sp>
        <p:nvSpPr>
          <p:cNvPr id="183" name="Google Shape;183;p28"/>
          <p:cNvSpPr txBox="1">
            <a:spLocks noGrp="1"/>
          </p:cNvSpPr>
          <p:nvPr>
            <p:ph type="title"/>
          </p:nvPr>
        </p:nvSpPr>
        <p:spPr>
          <a:xfrm>
            <a:off x="1446212" y="609599"/>
            <a:ext cx="9302752" cy="274842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4" name="Google Shape;184;p28"/>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5" name="Google Shape;185;p28"/>
          <p:cNvSpPr txBox="1">
            <a:spLocks noGrp="1"/>
          </p:cNvSpPr>
          <p:nvPr>
            <p:ph type="body" idx="2"/>
          </p:nvPr>
        </p:nvSpPr>
        <p:spPr>
          <a:xfrm>
            <a:off x="1141411" y="4309919"/>
            <a:ext cx="9906002"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6" name="Google Shape;186;p2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2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p2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
        <p:nvSpPr>
          <p:cNvPr id="189" name="Google Shape;189;p28"/>
          <p:cNvSpPr txBox="1"/>
          <p:nvPr/>
        </p:nvSpPr>
        <p:spPr>
          <a:xfrm>
            <a:off x="903512" y="73239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s-ES" sz="8000" b="0" cap="none">
                <a:solidFill>
                  <a:schemeClr val="lt1"/>
                </a:solidFill>
                <a:latin typeface="Twentieth Century"/>
                <a:ea typeface="Twentieth Century"/>
                <a:cs typeface="Twentieth Century"/>
                <a:sym typeface="Twentieth Century"/>
              </a:rPr>
              <a:t>“</a:t>
            </a:r>
            <a:endParaRPr/>
          </a:p>
        </p:txBody>
      </p:sp>
      <p:sp>
        <p:nvSpPr>
          <p:cNvPr id="190" name="Google Shape;190;p28"/>
          <p:cNvSpPr txBox="1"/>
          <p:nvPr/>
        </p:nvSpPr>
        <p:spPr>
          <a:xfrm>
            <a:off x="10537370" y="2764972"/>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s-ES" sz="8000" b="0"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rjeta de nombre">
  <p:cSld name="Tarjeta de nombre">
    <p:spTree>
      <p:nvGrpSpPr>
        <p:cNvPr id="1" name="Shape 191"/>
        <p:cNvGrpSpPr/>
        <p:nvPr/>
      </p:nvGrpSpPr>
      <p:grpSpPr>
        <a:xfrm>
          <a:off x="0" y="0"/>
          <a:ext cx="0" cy="0"/>
          <a:chOff x="0" y="0"/>
          <a:chExt cx="0" cy="0"/>
        </a:xfrm>
      </p:grpSpPr>
      <p:sp>
        <p:nvSpPr>
          <p:cNvPr id="192" name="Google Shape;192;p29"/>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3" name="Google Shape;193;p29"/>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4" name="Google Shape;194;p2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2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6" name="Google Shape;196;p2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lumna 3">
  <p:cSld name="Columna 3">
    <p:spTree>
      <p:nvGrpSpPr>
        <p:cNvPr id="1" name="Shape 197"/>
        <p:cNvGrpSpPr/>
        <p:nvPr/>
      </p:nvGrpSpPr>
      <p:grpSpPr>
        <a:xfrm>
          <a:off x="0" y="0"/>
          <a:ext cx="0" cy="0"/>
          <a:chOff x="0" y="0"/>
          <a:chExt cx="0" cy="0"/>
        </a:xfrm>
      </p:grpSpPr>
      <p:sp>
        <p:nvSpPr>
          <p:cNvPr id="198" name="Google Shape;198;p30"/>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9" name="Google Shape;199;p30"/>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0" name="Google Shape;200;p30"/>
          <p:cNvSpPr txBox="1">
            <a:spLocks noGrp="1"/>
          </p:cNvSpPr>
          <p:nvPr>
            <p:ph type="body" idx="2"/>
          </p:nvPr>
        </p:nvSpPr>
        <p:spPr>
          <a:xfrm>
            <a:off x="1127918" y="3360263"/>
            <a:ext cx="3208735"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1" name="Google Shape;201;p30"/>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2" name="Google Shape;202;p30"/>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3" name="Google Shape;203;p30"/>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4" name="Google Shape;204;p30"/>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5" name="Google Shape;205;p3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6" name="Google Shape;206;p3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3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lumna de imagen 3">
  <p:cSld name="Columna de imagen 3">
    <p:spTree>
      <p:nvGrpSpPr>
        <p:cNvPr id="1" name="Shape 208"/>
        <p:cNvGrpSpPr/>
        <p:nvPr/>
      </p:nvGrpSpPr>
      <p:grpSpPr>
        <a:xfrm>
          <a:off x="0" y="0"/>
          <a:ext cx="0" cy="0"/>
          <a:chOff x="0" y="0"/>
          <a:chExt cx="0" cy="0"/>
        </a:xfrm>
      </p:grpSpPr>
      <p:sp>
        <p:nvSpPr>
          <p:cNvPr id="209" name="Google Shape;209;p31"/>
          <p:cNvSpPr txBox="1">
            <a:spLocks noGrp="1"/>
          </p:cNvSpPr>
          <p:nvPr>
            <p:ph type="title"/>
          </p:nvPr>
        </p:nvSpPr>
        <p:spPr>
          <a:xfrm>
            <a:off x="1141411" y="609600"/>
            <a:ext cx="9905999"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0" name="Google Shape;210;p31"/>
          <p:cNvSpPr txBox="1">
            <a:spLocks noGrp="1"/>
          </p:cNvSpPr>
          <p:nvPr>
            <p:ph type="body" idx="1"/>
          </p:nvPr>
        </p:nvSpPr>
        <p:spPr>
          <a:xfrm>
            <a:off x="1141413" y="4404596"/>
            <a:ext cx="3195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1" name="Google Shape;211;p31"/>
          <p:cNvSpPr>
            <a:spLocks noGrp="1"/>
          </p:cNvSpPr>
          <p:nvPr>
            <p:ph type="pic" idx="2"/>
          </p:nvPr>
        </p:nvSpPr>
        <p:spPr>
          <a:xfrm>
            <a:off x="1141413" y="2666998"/>
            <a:ext cx="31952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2" name="Google Shape;212;p31"/>
          <p:cNvSpPr txBox="1">
            <a:spLocks noGrp="1"/>
          </p:cNvSpPr>
          <p:nvPr>
            <p:ph type="body" idx="3"/>
          </p:nvPr>
        </p:nvSpPr>
        <p:spPr>
          <a:xfrm>
            <a:off x="1141413" y="4980858"/>
            <a:ext cx="3195240" cy="81784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3" name="Google Shape;213;p31"/>
          <p:cNvSpPr txBox="1">
            <a:spLocks noGrp="1"/>
          </p:cNvSpPr>
          <p:nvPr>
            <p:ph type="body" idx="4"/>
          </p:nvPr>
        </p:nvSpPr>
        <p:spPr>
          <a:xfrm>
            <a:off x="4489053" y="4404596"/>
            <a:ext cx="320040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4" name="Google Shape;214;p31"/>
          <p:cNvSpPr>
            <a:spLocks noGrp="1"/>
          </p:cNvSpPr>
          <p:nvPr>
            <p:ph type="pic" idx="5"/>
          </p:nvPr>
        </p:nvSpPr>
        <p:spPr>
          <a:xfrm>
            <a:off x="4489053" y="2666998"/>
            <a:ext cx="31989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5" name="Google Shape;215;p31"/>
          <p:cNvSpPr txBox="1">
            <a:spLocks noGrp="1"/>
          </p:cNvSpPr>
          <p:nvPr>
            <p:ph type="body" idx="6"/>
          </p:nvPr>
        </p:nvSpPr>
        <p:spPr>
          <a:xfrm>
            <a:off x="4487593" y="4980857"/>
            <a:ext cx="3200400" cy="81034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6" name="Google Shape;216;p31"/>
          <p:cNvSpPr txBox="1">
            <a:spLocks noGrp="1"/>
          </p:cNvSpPr>
          <p:nvPr>
            <p:ph type="body" idx="7"/>
          </p:nvPr>
        </p:nvSpPr>
        <p:spPr>
          <a:xfrm>
            <a:off x="7852567" y="4404595"/>
            <a:ext cx="31907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7" name="Google Shape;217;p31"/>
          <p:cNvSpPr>
            <a:spLocks noGrp="1"/>
          </p:cNvSpPr>
          <p:nvPr>
            <p:ph type="pic" idx="8"/>
          </p:nvPr>
        </p:nvSpPr>
        <p:spPr>
          <a:xfrm>
            <a:off x="7852442" y="2666998"/>
            <a:ext cx="3194969"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8" name="Google Shape;218;p31"/>
          <p:cNvSpPr txBox="1">
            <a:spLocks noGrp="1"/>
          </p:cNvSpPr>
          <p:nvPr>
            <p:ph type="body" idx="9"/>
          </p:nvPr>
        </p:nvSpPr>
        <p:spPr>
          <a:xfrm>
            <a:off x="7852442" y="4980854"/>
            <a:ext cx="3194968" cy="810345"/>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9" name="Google Shape;219;p3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3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1" name="Google Shape;221;p3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222"/>
        <p:cNvGrpSpPr/>
        <p:nvPr/>
      </p:nvGrpSpPr>
      <p:grpSpPr>
        <a:xfrm>
          <a:off x="0" y="0"/>
          <a:ext cx="0" cy="0"/>
          <a:chOff x="0" y="0"/>
          <a:chExt cx="0" cy="0"/>
        </a:xfrm>
      </p:grpSpPr>
      <p:sp>
        <p:nvSpPr>
          <p:cNvPr id="223" name="Google Shape;223;p3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4" name="Google Shape;224;p32"/>
          <p:cNvSpPr txBox="1">
            <a:spLocks noGrp="1"/>
          </p:cNvSpPr>
          <p:nvPr>
            <p:ph type="body" idx="1"/>
          </p:nvPr>
        </p:nvSpPr>
        <p:spPr>
          <a:xfrm rot="5400000">
            <a:off x="4323555" y="-932655"/>
            <a:ext cx="3541714" cy="9905999"/>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5" name="Google Shape;225;p3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 name="Google Shape;226;p3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7" name="Google Shape;227;p3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228"/>
        <p:cNvGrpSpPr/>
        <p:nvPr/>
      </p:nvGrpSpPr>
      <p:grpSpPr>
        <a:xfrm>
          <a:off x="0" y="0"/>
          <a:ext cx="0" cy="0"/>
          <a:chOff x="0" y="0"/>
          <a:chExt cx="0" cy="0"/>
        </a:xfrm>
      </p:grpSpPr>
      <p:sp>
        <p:nvSpPr>
          <p:cNvPr id="229" name="Google Shape;229;p33"/>
          <p:cNvSpPr txBox="1">
            <a:spLocks noGrp="1"/>
          </p:cNvSpPr>
          <p:nvPr>
            <p:ph type="title"/>
          </p:nvPr>
        </p:nvSpPr>
        <p:spPr>
          <a:xfrm rot="5400000">
            <a:off x="7454105" y="2197894"/>
            <a:ext cx="5181601" cy="200501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0" name="Google Shape;230;p33"/>
          <p:cNvSpPr txBox="1">
            <a:spLocks noGrp="1"/>
          </p:cNvSpPr>
          <p:nvPr>
            <p:ph type="body" idx="1"/>
          </p:nvPr>
        </p:nvSpPr>
        <p:spPr>
          <a:xfrm rot="5400000">
            <a:off x="2424905" y="-673895"/>
            <a:ext cx="5181601" cy="7748590"/>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31" name="Google Shape;231;p3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2" name="Google Shape;232;p3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3" name="Google Shape;233;p3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Diapositiva de título" type="title">
  <p:cSld name="TITLE">
    <p:spTree>
      <p:nvGrpSpPr>
        <p:cNvPr id="1" name="Shape 62"/>
        <p:cNvGrpSpPr/>
        <p:nvPr/>
      </p:nvGrpSpPr>
      <p:grpSpPr>
        <a:xfrm>
          <a:off x="0" y="0"/>
          <a:ext cx="0" cy="0"/>
          <a:chOff x="0" y="0"/>
          <a:chExt cx="0" cy="0"/>
        </a:xfrm>
      </p:grpSpPr>
      <p:pic>
        <p:nvPicPr>
          <p:cNvPr id="63" name="Google Shape;63;p18" descr="\\DROBO-FS\QuickDrops\JB\PPTX NG\Droplets\LightingOverlay.png"/>
          <p:cNvPicPr preferRelativeResize="0"/>
          <p:nvPr/>
        </p:nvPicPr>
        <p:blipFill rotWithShape="1">
          <a:blip r:embed="rId2">
            <a:alphaModFix amt="30000"/>
          </a:blip>
          <a:srcRect/>
          <a:stretch/>
        </p:blipFill>
        <p:spPr>
          <a:xfrm>
            <a:off x="0" y="-1"/>
            <a:ext cx="12192003" cy="6858001"/>
          </a:xfrm>
          <a:prstGeom prst="rect">
            <a:avLst/>
          </a:prstGeom>
          <a:noFill/>
          <a:ln>
            <a:noFill/>
          </a:ln>
        </p:spPr>
      </p:pic>
      <p:grpSp>
        <p:nvGrpSpPr>
          <p:cNvPr id="64" name="Google Shape;64;p18"/>
          <p:cNvGrpSpPr/>
          <p:nvPr/>
        </p:nvGrpSpPr>
        <p:grpSpPr>
          <a:xfrm>
            <a:off x="0" y="0"/>
            <a:ext cx="2305051" cy="6858001"/>
            <a:chOff x="0" y="0"/>
            <a:chExt cx="2305051" cy="6858001"/>
          </a:xfrm>
        </p:grpSpPr>
        <p:sp>
          <p:nvSpPr>
            <p:cNvPr id="65" name="Google Shape;65;p18"/>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8"/>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8"/>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8"/>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8"/>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8"/>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71" name="Google Shape;71;p18"/>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72" name="Google Shape;72;p18"/>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8"/>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74" name="Google Shape;74;p18"/>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75" name="Google Shape;75;p18"/>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8"/>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8"/>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78" name="Google Shape;78;p18"/>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8"/>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80" name="Google Shape;80;p18"/>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8"/>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8"/>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83" name="Google Shape;83;p18"/>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8"/>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8"/>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86" name="Google Shape;86;p18"/>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8"/>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88" name="Google Shape;88;p18"/>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90" name="Google Shape;90;p18"/>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8"/>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92" name="Google Shape;92;p18"/>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8"/>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8"/>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96" name="Google Shape;96;p18"/>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97" name="Google Shape;97;p18"/>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8"/>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99" name="Google Shape;99;p18"/>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100" name="Google Shape;100;p18"/>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8"/>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102" name="Google Shape;102;p18"/>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104" name="Google Shape;104;p18"/>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8"/>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107" name="Google Shape;107;p18"/>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8"/>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109" name="Google Shape;109;p18"/>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12" name="Google Shape;112;p18"/>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13" name="Google Shape;113;p18"/>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8"/>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8"/>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16" name="Google Shape;116;p18"/>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8"/>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18" name="Google Shape;118;p18"/>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8"/>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18"/>
          <p:cNvSpPr txBox="1">
            <a:spLocks noGrp="1"/>
          </p:cNvSpPr>
          <p:nvPr>
            <p:ph type="subTitle" idx="1"/>
          </p:nvPr>
        </p:nvSpPr>
        <p:spPr>
          <a:xfrm>
            <a:off x="1876424" y="3602038"/>
            <a:ext cx="8791575" cy="1655762"/>
          </a:xfrm>
          <a:prstGeom prst="rect">
            <a:avLst/>
          </a:prstGeom>
          <a:noFill/>
          <a:ln>
            <a:noFill/>
          </a:ln>
        </p:spPr>
        <p:txBody>
          <a:bodyPr spcFirstLastPara="1" wrap="square" lIns="91425" tIns="45700" rIns="91425" bIns="45700" anchor="t" anchorCtr="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a:endParaRPr/>
          </a:p>
        </p:txBody>
      </p:sp>
      <p:sp>
        <p:nvSpPr>
          <p:cNvPr id="121" name="Google Shape;121;p18"/>
          <p:cNvSpPr txBox="1">
            <a:spLocks noGrp="1"/>
          </p:cNvSpPr>
          <p:nvPr>
            <p:ph type="dt" idx="10"/>
          </p:nvPr>
        </p:nvSpPr>
        <p:spPr>
          <a:xfrm>
            <a:off x="7077511" y="5410201"/>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18"/>
          <p:cNvSpPr txBox="1">
            <a:spLocks noGrp="1"/>
          </p:cNvSpPr>
          <p:nvPr>
            <p:ph type="ftr" idx="11"/>
          </p:nvPr>
        </p:nvSpPr>
        <p:spPr>
          <a:xfrm>
            <a:off x="1876424" y="5410201"/>
            <a:ext cx="51248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18"/>
          <p:cNvSpPr txBox="1">
            <a:spLocks noGrp="1"/>
          </p:cNvSpPr>
          <p:nvPr>
            <p:ph type="sldNum" idx="12"/>
          </p:nvPr>
        </p:nvSpPr>
        <p:spPr>
          <a:xfrm>
            <a:off x="9896911" y="5410199"/>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4"/>
        <p:cNvGrpSpPr/>
        <p:nvPr/>
      </p:nvGrpSpPr>
      <p:grpSpPr>
        <a:xfrm>
          <a:off x="0" y="0"/>
          <a:ext cx="0" cy="0"/>
          <a:chOff x="0" y="0"/>
          <a:chExt cx="0" cy="0"/>
        </a:xfrm>
      </p:grpSpPr>
      <p:sp>
        <p:nvSpPr>
          <p:cNvPr id="125" name="Google Shape;125;p19"/>
          <p:cNvSpPr txBox="1">
            <a:spLocks noGrp="1"/>
          </p:cNvSpPr>
          <p:nvPr>
            <p:ph type="title"/>
          </p:nvPr>
        </p:nvSpPr>
        <p:spPr>
          <a:xfrm>
            <a:off x="1141411" y="1419226"/>
            <a:ext cx="99060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6" name="Google Shape;126;p19"/>
          <p:cNvSpPr txBox="1">
            <a:spLocks noGrp="1"/>
          </p:cNvSpPr>
          <p:nvPr>
            <p:ph type="body" idx="1"/>
          </p:nvPr>
        </p:nvSpPr>
        <p:spPr>
          <a:xfrm>
            <a:off x="1141411" y="4424362"/>
            <a:ext cx="9906000" cy="137477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cap="none">
                <a:solidFill>
                  <a:schemeClr val="lt1"/>
                </a:solidFill>
              </a:defRPr>
            </a:lvl1pPr>
            <a:lvl2pPr marL="914400" lvl="1" indent="-228600" algn="l">
              <a:lnSpc>
                <a:spcPct val="120000"/>
              </a:lnSpc>
              <a:spcBef>
                <a:spcPts val="500"/>
              </a:spcBef>
              <a:spcAft>
                <a:spcPts val="0"/>
              </a:spcAft>
              <a:buClr>
                <a:schemeClr val="lt1"/>
              </a:buClr>
              <a:buSzPts val="2250"/>
              <a:buNone/>
              <a:defRPr sz="1800">
                <a:solidFill>
                  <a:schemeClr val="lt1"/>
                </a:solidFill>
              </a:defRPr>
            </a:lvl2pPr>
            <a:lvl3pPr marL="1371600" lvl="2" indent="-228600" algn="l">
              <a:lnSpc>
                <a:spcPct val="120000"/>
              </a:lnSpc>
              <a:spcBef>
                <a:spcPts val="500"/>
              </a:spcBef>
              <a:spcAft>
                <a:spcPts val="0"/>
              </a:spcAft>
              <a:buClr>
                <a:schemeClr val="lt1"/>
              </a:buClr>
              <a:buSzPts val="2250"/>
              <a:buNone/>
              <a:defRPr sz="1800">
                <a:solidFill>
                  <a:schemeClr val="lt1"/>
                </a:solidFill>
              </a:defRPr>
            </a:lvl3pPr>
            <a:lvl4pPr marL="1828800" lvl="3" indent="-228600" algn="l">
              <a:lnSpc>
                <a:spcPct val="120000"/>
              </a:lnSpc>
              <a:spcBef>
                <a:spcPts val="500"/>
              </a:spcBef>
              <a:spcAft>
                <a:spcPts val="0"/>
              </a:spcAft>
              <a:buClr>
                <a:schemeClr val="lt1"/>
              </a:buClr>
              <a:buSzPts val="2000"/>
              <a:buNone/>
              <a:defRPr sz="1600">
                <a:solidFill>
                  <a:schemeClr val="lt1"/>
                </a:solidFill>
              </a:defRPr>
            </a:lvl4pPr>
            <a:lvl5pPr marL="2286000" lvl="4" indent="-228600" algn="l">
              <a:lnSpc>
                <a:spcPct val="120000"/>
              </a:lnSpc>
              <a:spcBef>
                <a:spcPts val="500"/>
              </a:spcBef>
              <a:spcAft>
                <a:spcPts val="0"/>
              </a:spcAft>
              <a:buClr>
                <a:schemeClr val="lt1"/>
              </a:buClr>
              <a:buSzPts val="2000"/>
              <a:buNone/>
              <a:defRPr sz="1600">
                <a:solidFill>
                  <a:schemeClr val="lt1"/>
                </a:solidFill>
              </a:defRPr>
            </a:lvl5pPr>
            <a:lvl6pPr marL="2743200" lvl="5" indent="-228600" algn="l">
              <a:lnSpc>
                <a:spcPct val="120000"/>
              </a:lnSpc>
              <a:spcBef>
                <a:spcPts val="500"/>
              </a:spcBef>
              <a:spcAft>
                <a:spcPts val="0"/>
              </a:spcAft>
              <a:buClr>
                <a:schemeClr val="lt1"/>
              </a:buClr>
              <a:buSzPts val="2000"/>
              <a:buNone/>
              <a:defRPr sz="1600">
                <a:solidFill>
                  <a:schemeClr val="lt1"/>
                </a:solidFill>
              </a:defRPr>
            </a:lvl6pPr>
            <a:lvl7pPr marL="3200400" lvl="6" indent="-228600" algn="l">
              <a:lnSpc>
                <a:spcPct val="120000"/>
              </a:lnSpc>
              <a:spcBef>
                <a:spcPts val="500"/>
              </a:spcBef>
              <a:spcAft>
                <a:spcPts val="0"/>
              </a:spcAft>
              <a:buClr>
                <a:schemeClr val="lt1"/>
              </a:buClr>
              <a:buSzPts val="2000"/>
              <a:buNone/>
              <a:defRPr sz="1600">
                <a:solidFill>
                  <a:schemeClr val="lt1"/>
                </a:solidFill>
              </a:defRPr>
            </a:lvl7pPr>
            <a:lvl8pPr marL="3657600" lvl="7" indent="-228600" algn="l">
              <a:lnSpc>
                <a:spcPct val="120000"/>
              </a:lnSpc>
              <a:spcBef>
                <a:spcPts val="500"/>
              </a:spcBef>
              <a:spcAft>
                <a:spcPts val="0"/>
              </a:spcAft>
              <a:buClr>
                <a:schemeClr val="lt1"/>
              </a:buClr>
              <a:buSzPts val="2000"/>
              <a:buNone/>
              <a:defRPr sz="1600">
                <a:solidFill>
                  <a:schemeClr val="lt1"/>
                </a:solidFill>
              </a:defRPr>
            </a:lvl8pPr>
            <a:lvl9pPr marL="4114800" lvl="8" indent="-228600" algn="l">
              <a:lnSpc>
                <a:spcPct val="120000"/>
              </a:lnSpc>
              <a:spcBef>
                <a:spcPts val="500"/>
              </a:spcBef>
              <a:spcAft>
                <a:spcPts val="0"/>
              </a:spcAft>
              <a:buClr>
                <a:schemeClr val="lt1"/>
              </a:buClr>
              <a:buSzPts val="2000"/>
              <a:buNone/>
              <a:defRPr sz="1600">
                <a:solidFill>
                  <a:schemeClr val="lt1"/>
                </a:solidFill>
              </a:defRPr>
            </a:lvl9pPr>
          </a:lstStyle>
          <a:p>
            <a:endParaRPr/>
          </a:p>
        </p:txBody>
      </p:sp>
      <p:sp>
        <p:nvSpPr>
          <p:cNvPr id="127" name="Google Shape;127;p1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1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1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0"/>
        <p:cNvGrpSpPr/>
        <p:nvPr/>
      </p:nvGrpSpPr>
      <p:grpSpPr>
        <a:xfrm>
          <a:off x="0" y="0"/>
          <a:ext cx="0" cy="0"/>
          <a:chOff x="0" y="0"/>
          <a:chExt cx="0" cy="0"/>
        </a:xfrm>
      </p:grpSpPr>
      <p:sp>
        <p:nvSpPr>
          <p:cNvPr id="131" name="Google Shape;131;p20"/>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20"/>
          <p:cNvSpPr txBox="1">
            <a:spLocks noGrp="1"/>
          </p:cNvSpPr>
          <p:nvPr>
            <p:ph type="body" idx="1"/>
          </p:nvPr>
        </p:nvSpPr>
        <p:spPr>
          <a:xfrm>
            <a:off x="1141410" y="2249486"/>
            <a:ext cx="487838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3" name="Google Shape;133;p20"/>
          <p:cNvSpPr txBox="1">
            <a:spLocks noGrp="1"/>
          </p:cNvSpPr>
          <p:nvPr>
            <p:ph type="body" idx="2"/>
          </p:nvPr>
        </p:nvSpPr>
        <p:spPr>
          <a:xfrm>
            <a:off x="6172200" y="2249486"/>
            <a:ext cx="4875211"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4" name="Google Shape;134;p2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2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2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1141411" y="619126"/>
            <a:ext cx="9906000" cy="14779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9" name="Google Shape;139;p21"/>
          <p:cNvSpPr txBox="1">
            <a:spLocks noGrp="1"/>
          </p:cNvSpPr>
          <p:nvPr>
            <p:ph type="body" idx="1"/>
          </p:nvPr>
        </p:nvSpPr>
        <p:spPr>
          <a:xfrm>
            <a:off x="1370019" y="2249486"/>
            <a:ext cx="4649783"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40" name="Google Shape;140;p21"/>
          <p:cNvSpPr txBox="1">
            <a:spLocks noGrp="1"/>
          </p:cNvSpPr>
          <p:nvPr>
            <p:ph type="body" idx="2"/>
          </p:nvPr>
        </p:nvSpPr>
        <p:spPr>
          <a:xfrm>
            <a:off x="1141410" y="3073397"/>
            <a:ext cx="4878391"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1" name="Google Shape;141;p21"/>
          <p:cNvSpPr txBox="1">
            <a:spLocks noGrp="1"/>
          </p:cNvSpPr>
          <p:nvPr>
            <p:ph type="body" idx="3"/>
          </p:nvPr>
        </p:nvSpPr>
        <p:spPr>
          <a:xfrm>
            <a:off x="6400808" y="2249485"/>
            <a:ext cx="464660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42" name="Google Shape;142;p21"/>
          <p:cNvSpPr txBox="1">
            <a:spLocks noGrp="1"/>
          </p:cNvSpPr>
          <p:nvPr>
            <p:ph type="body" idx="4"/>
          </p:nvPr>
        </p:nvSpPr>
        <p:spPr>
          <a:xfrm>
            <a:off x="6172200" y="3073397"/>
            <a:ext cx="4875210"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3" name="Google Shape;143;p2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2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2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46"/>
        <p:cNvGrpSpPr/>
        <p:nvPr/>
      </p:nvGrpSpPr>
      <p:grpSpPr>
        <a:xfrm>
          <a:off x="0" y="0"/>
          <a:ext cx="0" cy="0"/>
          <a:chOff x="0" y="0"/>
          <a:chExt cx="0" cy="0"/>
        </a:xfrm>
      </p:grpSpPr>
      <p:sp>
        <p:nvSpPr>
          <p:cNvPr id="147" name="Google Shape;147;p2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8" name="Google Shape;148;p2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2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2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1"/>
        <p:cNvGrpSpPr/>
        <p:nvPr/>
      </p:nvGrpSpPr>
      <p:grpSpPr>
        <a:xfrm>
          <a:off x="0" y="0"/>
          <a:ext cx="0" cy="0"/>
          <a:chOff x="0" y="0"/>
          <a:chExt cx="0" cy="0"/>
        </a:xfrm>
      </p:grpSpPr>
      <p:sp>
        <p:nvSpPr>
          <p:cNvPr id="152" name="Google Shape;152;p2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2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2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5"/>
        <p:cNvGrpSpPr/>
        <p:nvPr/>
      </p:nvGrpSpPr>
      <p:grpSpPr>
        <a:xfrm>
          <a:off x="0" y="0"/>
          <a:ext cx="0" cy="0"/>
          <a:chOff x="0" y="0"/>
          <a:chExt cx="0" cy="0"/>
        </a:xfrm>
      </p:grpSpPr>
      <p:sp>
        <p:nvSpPr>
          <p:cNvPr id="156" name="Google Shape;156;p24"/>
          <p:cNvSpPr txBox="1">
            <a:spLocks noGrp="1"/>
          </p:cNvSpPr>
          <p:nvPr>
            <p:ph type="title"/>
          </p:nvPr>
        </p:nvSpPr>
        <p:spPr>
          <a:xfrm>
            <a:off x="1146705" y="609601"/>
            <a:ext cx="3856037" cy="163988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24"/>
          <p:cNvSpPr txBox="1">
            <a:spLocks noGrp="1"/>
          </p:cNvSpPr>
          <p:nvPr>
            <p:ph type="body" idx="1"/>
          </p:nvPr>
        </p:nvSpPr>
        <p:spPr>
          <a:xfrm>
            <a:off x="5156200" y="592666"/>
            <a:ext cx="5891209" cy="5198534"/>
          </a:xfrm>
          <a:prstGeom prst="rect">
            <a:avLst/>
          </a:prstGeom>
          <a:noFill/>
          <a:ln>
            <a:noFill/>
          </a:ln>
        </p:spPr>
        <p:txBody>
          <a:bodyPr spcFirstLastPara="1" wrap="square" lIns="91425" tIns="45700" rIns="91425" bIns="45700" anchor="ctr"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8" name="Google Shape;158;p24"/>
          <p:cNvSpPr txBox="1">
            <a:spLocks noGrp="1"/>
          </p:cNvSpPr>
          <p:nvPr>
            <p:ph type="body" idx="2"/>
          </p:nvPr>
        </p:nvSpPr>
        <p:spPr>
          <a:xfrm>
            <a:off x="1146705" y="2249486"/>
            <a:ext cx="3856037"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59" name="Google Shape;159;p2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2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2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62"/>
        <p:cNvGrpSpPr/>
        <p:nvPr/>
      </p:nvGrpSpPr>
      <p:grpSpPr>
        <a:xfrm>
          <a:off x="0" y="0"/>
          <a:ext cx="0" cy="0"/>
          <a:chOff x="0" y="0"/>
          <a:chExt cx="0" cy="0"/>
        </a:xfrm>
      </p:grpSpPr>
      <p:sp>
        <p:nvSpPr>
          <p:cNvPr id="163" name="Google Shape;163;p25"/>
          <p:cNvSpPr txBox="1">
            <a:spLocks noGrp="1"/>
          </p:cNvSpPr>
          <p:nvPr>
            <p:ph type="title"/>
          </p:nvPr>
        </p:nvSpPr>
        <p:spPr>
          <a:xfrm>
            <a:off x="1141413" y="609600"/>
            <a:ext cx="5934508" cy="163988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4" name="Google Shape;164;p25"/>
          <p:cNvSpPr>
            <a:spLocks noGrp="1"/>
          </p:cNvSpPr>
          <p:nvPr>
            <p:ph type="pic" idx="2"/>
          </p:nvPr>
        </p:nvSpPr>
        <p:spPr>
          <a:xfrm>
            <a:off x="7380721" y="609601"/>
            <a:ext cx="3666690" cy="51815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65" name="Google Shape;165;p25"/>
          <p:cNvSpPr txBox="1">
            <a:spLocks noGrp="1"/>
          </p:cNvSpPr>
          <p:nvPr>
            <p:ph type="body" idx="1"/>
          </p:nvPr>
        </p:nvSpPr>
        <p:spPr>
          <a:xfrm>
            <a:off x="1141410" y="2249486"/>
            <a:ext cx="5934511"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6" name="Google Shape;166;p2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2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8" name="Google Shape;168;p2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pic>
        <p:nvPicPr>
          <p:cNvPr id="10" name="Google Shape;10;p16" descr="\\DROBO-FS\QuickDrops\JB\PPTX NG\Droplets\LightingOverlay.png"/>
          <p:cNvPicPr preferRelativeResize="0"/>
          <p:nvPr/>
        </p:nvPicPr>
        <p:blipFill rotWithShape="1">
          <a:blip r:embed="rId20">
            <a:alphaModFix amt="30000"/>
          </a:blip>
          <a:srcRect/>
          <a:stretch/>
        </p:blipFill>
        <p:spPr>
          <a:xfrm>
            <a:off x="0" y="-1"/>
            <a:ext cx="12192003" cy="6858001"/>
          </a:xfrm>
          <a:prstGeom prst="rect">
            <a:avLst/>
          </a:prstGeom>
          <a:noFill/>
          <a:ln>
            <a:noFill/>
          </a:ln>
        </p:spPr>
      </p:pic>
      <p:grpSp>
        <p:nvGrpSpPr>
          <p:cNvPr id="11" name="Google Shape;11;p16"/>
          <p:cNvGrpSpPr/>
          <p:nvPr/>
        </p:nvGrpSpPr>
        <p:grpSpPr>
          <a:xfrm>
            <a:off x="-14288" y="0"/>
            <a:ext cx="12053888" cy="6858001"/>
            <a:chOff x="-14288" y="0"/>
            <a:chExt cx="12053888" cy="6858001"/>
          </a:xfrm>
        </p:grpSpPr>
        <p:grpSp>
          <p:nvGrpSpPr>
            <p:cNvPr id="12" name="Google Shape;12;p16"/>
            <p:cNvGrpSpPr/>
            <p:nvPr/>
          </p:nvGrpSpPr>
          <p:grpSpPr>
            <a:xfrm>
              <a:off x="-14288" y="0"/>
              <a:ext cx="1220788" cy="6858001"/>
              <a:chOff x="-14288" y="0"/>
              <a:chExt cx="1220788" cy="6858001"/>
            </a:xfrm>
          </p:grpSpPr>
          <p:sp>
            <p:nvSpPr>
              <p:cNvPr id="13" name="Google Shape;13;p16"/>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6"/>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16"/>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6"/>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7" name="Google Shape;17;p16"/>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6"/>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9" name="Google Shape;19;p16"/>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20" name="Google Shape;20;p16"/>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6"/>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16"/>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23" name="Google Shape;23;p16"/>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24;p16"/>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5" name="Google Shape;25;p16"/>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6" name="Google Shape;26;p16"/>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7" name="Google Shape;27;p16"/>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8" name="Google Shape;28;p16"/>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16"/>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6"/>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31" name="Google Shape;31;p16"/>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16"/>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33" name="Google Shape;33;p16"/>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6"/>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5" name="Google Shape;35;p16"/>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6" name="Google Shape;36;p16"/>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16"/>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16"/>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9" name="Google Shape;39;p16"/>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16"/>
            <p:cNvGrpSpPr/>
            <p:nvPr/>
          </p:nvGrpSpPr>
          <p:grpSpPr>
            <a:xfrm>
              <a:off x="11364912" y="0"/>
              <a:ext cx="674688" cy="6848476"/>
              <a:chOff x="11364912" y="0"/>
              <a:chExt cx="674688" cy="6848476"/>
            </a:xfrm>
          </p:grpSpPr>
          <p:sp>
            <p:nvSpPr>
              <p:cNvPr id="41" name="Google Shape;41;p16"/>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42" name="Google Shape;42;p16"/>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6"/>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6"/>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16"/>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6"/>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7" name="Google Shape;47;p16"/>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6"/>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9" name="Google Shape;49;p16"/>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6"/>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16"/>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wentieth Century"/>
              <a:buNone/>
              <a:defRPr sz="3600" b="0" i="0" u="none" strike="noStrike" cap="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16"/>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Twentieth Century"/>
                <a:ea typeface="Twentieth Century"/>
                <a:cs typeface="Twentieth Century"/>
                <a:sym typeface="Twentieth Century"/>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3" name="Google Shape;53;p1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4" name="Google Shape;54;p1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5" name="Google Shape;55;p1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1pPr>
            <a:lvl2pPr marL="0" marR="0" lvl="1"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2pPr>
            <a:lvl3pPr marL="0" marR="0" lvl="2"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3pPr>
            <a:lvl4pPr marL="0" marR="0" lvl="3"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4pPr>
            <a:lvl5pPr marL="0" marR="0" lvl="4"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5pPr>
            <a:lvl6pPr marL="0" marR="0" lvl="5"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6pPr>
            <a:lvl7pPr marL="0" marR="0" lvl="6"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7pPr>
            <a:lvl8pPr marL="0" marR="0" lvl="7"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8pPr>
            <a:lvl9pPr marL="0" marR="0" lvl="8"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s-E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hyperlink" Target="https://m.youtube.com/watch?v=2vQFKcqJF1w&amp;pp=ygUqZXZvbHVjaW9uIGRlIGxvcyBsZW5ndWFqZXMgZGUgcHJvZ3JhbWFjaW9u"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hyperlink" Target="https://www.timetoast.com/timelines/linea-del-tiempo-de-los-lenguajes-de-programacion-45ac36c7-d98e-4267-b5e3-d1d426cb469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7"/>
        <p:cNvGrpSpPr/>
        <p:nvPr/>
      </p:nvGrpSpPr>
      <p:grpSpPr>
        <a:xfrm>
          <a:off x="0" y="0"/>
          <a:ext cx="0" cy="0"/>
          <a:chOff x="0" y="0"/>
          <a:chExt cx="0" cy="0"/>
        </a:xfrm>
      </p:grpSpPr>
      <p:sp>
        <p:nvSpPr>
          <p:cNvPr id="238" name="Google Shape;238;p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a:t>
            </a:fld>
            <a:endParaRPr/>
          </a:p>
        </p:txBody>
      </p:sp>
      <p:pic>
        <p:nvPicPr>
          <p:cNvPr id="239" name="Google Shape;239;p1"/>
          <p:cNvPicPr preferRelativeResize="0"/>
          <p:nvPr/>
        </p:nvPicPr>
        <p:blipFill rotWithShape="1">
          <a:blip r:embed="rId4">
            <a:alphaModFix/>
          </a:blip>
          <a:srcRect/>
          <a:stretch/>
        </p:blipFill>
        <p:spPr>
          <a:xfrm>
            <a:off x="355107" y="126393"/>
            <a:ext cx="11620870" cy="483207"/>
          </a:xfrm>
          <a:prstGeom prst="rect">
            <a:avLst/>
          </a:prstGeom>
          <a:noFill/>
          <a:ln>
            <a:noFill/>
          </a:ln>
        </p:spPr>
      </p:pic>
      <p:sp>
        <p:nvSpPr>
          <p:cNvPr id="240" name="Google Shape;240;p1"/>
          <p:cNvSpPr txBox="1"/>
          <p:nvPr/>
        </p:nvSpPr>
        <p:spPr>
          <a:xfrm>
            <a:off x="825408" y="536812"/>
            <a:ext cx="9836457" cy="1177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s-ES" sz="4800" i="1" u="sng" dirty="0">
                <a:solidFill>
                  <a:schemeClr val="dk1"/>
                </a:solidFill>
                <a:latin typeface="Anton"/>
                <a:ea typeface="Anton"/>
                <a:cs typeface="Anton"/>
                <a:sym typeface="Anton"/>
              </a:rPr>
              <a:t>INTRODUCCIÓN</a:t>
            </a:r>
            <a:r>
              <a:rPr lang="es-ES" sz="4800" b="0" i="1" u="sng" strike="noStrike" cap="none" dirty="0">
                <a:solidFill>
                  <a:schemeClr val="dk1"/>
                </a:solidFill>
                <a:latin typeface="Anton"/>
                <a:ea typeface="Anton"/>
                <a:cs typeface="Anton"/>
                <a:sym typeface="Anton"/>
              </a:rPr>
              <a:t> A LA </a:t>
            </a:r>
            <a:r>
              <a:rPr lang="es-ES" sz="4800" i="1" u="sng" dirty="0">
                <a:solidFill>
                  <a:schemeClr val="dk1"/>
                </a:solidFill>
                <a:latin typeface="Anton"/>
                <a:ea typeface="Anton"/>
                <a:cs typeface="Anton"/>
                <a:sym typeface="Anton"/>
              </a:rPr>
              <a:t>PROGRAMACIÓN</a:t>
            </a:r>
            <a:endParaRPr sz="4800" b="0" i="1" u="sng" strike="noStrike" cap="none" dirty="0">
              <a:solidFill>
                <a:schemeClr val="dk1"/>
              </a:solidFill>
              <a:latin typeface="Anton"/>
              <a:ea typeface="Anton"/>
              <a:cs typeface="Anton"/>
              <a:sym typeface="Anton"/>
            </a:endParaRPr>
          </a:p>
        </p:txBody>
      </p:sp>
      <p:sp>
        <p:nvSpPr>
          <p:cNvPr id="241" name="Google Shape;241;p1"/>
          <p:cNvSpPr txBox="1"/>
          <p:nvPr/>
        </p:nvSpPr>
        <p:spPr>
          <a:xfrm>
            <a:off x="4122304" y="5702817"/>
            <a:ext cx="3000000" cy="5616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2000"/>
              <a:buFont typeface="Arial"/>
              <a:buNone/>
            </a:pPr>
            <a:r>
              <a:rPr lang="es-ES" sz="2000" b="0" i="0" u="none" strike="noStrike" cap="none" dirty="0">
                <a:solidFill>
                  <a:schemeClr val="dk1"/>
                </a:solidFill>
                <a:latin typeface="Helvetica Neue Light"/>
                <a:ea typeface="Helvetica Neue Light"/>
                <a:cs typeface="Helvetica Neue Light"/>
                <a:sym typeface="Helvetica Neue Light"/>
              </a:rPr>
              <a:t>Un poco de historia</a:t>
            </a:r>
            <a:r>
              <a:rPr lang="es-ES" sz="2000" b="1" i="0" u="none" strike="noStrike" cap="none" dirty="0">
                <a:solidFill>
                  <a:schemeClr val="dk1"/>
                </a:solidFill>
                <a:latin typeface="Helvetica Neue Light"/>
                <a:ea typeface="Helvetica Neue Light"/>
                <a:cs typeface="Helvetica Neue Light"/>
                <a:sym typeface="Helvetica Neue Light"/>
              </a:rPr>
              <a:t>….</a:t>
            </a:r>
            <a:endParaRPr sz="1400" b="1" i="0" u="none" strike="noStrike" cap="none" dirty="0">
              <a:solidFill>
                <a:schemeClr val="dk1"/>
              </a:solidFill>
              <a:latin typeface="Helvetica Neue Light"/>
              <a:ea typeface="Helvetica Neue Light"/>
              <a:cs typeface="Helvetica Neue Light"/>
              <a:sym typeface="Helvetica Neue Light"/>
            </a:endParaRPr>
          </a:p>
        </p:txBody>
      </p:sp>
      <p:pic>
        <p:nvPicPr>
          <p:cNvPr id="242" name="Google Shape;242;p1"/>
          <p:cNvPicPr preferRelativeResize="0"/>
          <p:nvPr/>
        </p:nvPicPr>
        <p:blipFill rotWithShape="1">
          <a:blip r:embed="rId5">
            <a:alphaModFix/>
          </a:blip>
          <a:srcRect/>
          <a:stretch/>
        </p:blipFill>
        <p:spPr>
          <a:xfrm>
            <a:off x="2306472" y="1683611"/>
            <a:ext cx="6594386" cy="374665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1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10</a:t>
            </a:fld>
            <a:endParaRPr/>
          </a:p>
        </p:txBody>
      </p:sp>
      <p:pic>
        <p:nvPicPr>
          <p:cNvPr id="320" name="Google Shape;320;p10"/>
          <p:cNvPicPr preferRelativeResize="0"/>
          <p:nvPr/>
        </p:nvPicPr>
        <p:blipFill rotWithShape="1">
          <a:blip r:embed="rId3">
            <a:alphaModFix/>
          </a:blip>
          <a:srcRect/>
          <a:stretch/>
        </p:blipFill>
        <p:spPr>
          <a:xfrm>
            <a:off x="213064" y="126393"/>
            <a:ext cx="11620870" cy="483207"/>
          </a:xfrm>
          <a:prstGeom prst="rect">
            <a:avLst/>
          </a:prstGeom>
          <a:noFill/>
          <a:ln>
            <a:noFill/>
          </a:ln>
        </p:spPr>
      </p:pic>
      <p:sp>
        <p:nvSpPr>
          <p:cNvPr id="321" name="Google Shape;321;p10"/>
          <p:cNvSpPr txBox="1"/>
          <p:nvPr/>
        </p:nvSpPr>
        <p:spPr>
          <a:xfrm>
            <a:off x="840419" y="507936"/>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b="0" i="1" u="sng" strike="noStrike" cap="none" dirty="0">
                <a:solidFill>
                  <a:srgbClr val="121212"/>
                </a:solidFill>
                <a:latin typeface="Anton"/>
                <a:ea typeface="Anton"/>
                <a:cs typeface="Anton"/>
                <a:sym typeface="Anton"/>
              </a:rPr>
              <a:t>ANIMACIÓN DE POPULARIDAD DE LOS LENGUAJES</a:t>
            </a:r>
            <a:endParaRPr sz="4000" b="0" i="1" u="sng" strike="noStrike" cap="none" dirty="0">
              <a:solidFill>
                <a:srgbClr val="121212"/>
              </a:solidFill>
              <a:latin typeface="Anton"/>
              <a:ea typeface="Anton"/>
              <a:cs typeface="Anton"/>
              <a:sym typeface="Anton"/>
            </a:endParaRPr>
          </a:p>
        </p:txBody>
      </p:sp>
      <p:pic>
        <p:nvPicPr>
          <p:cNvPr id="322" name="Google Shape;322;p10">
            <a:hlinkClick r:id="rId4"/>
          </p:cNvPr>
          <p:cNvPicPr preferRelativeResize="0"/>
          <p:nvPr/>
        </p:nvPicPr>
        <p:blipFill rotWithShape="1">
          <a:blip r:embed="rId5">
            <a:alphaModFix/>
          </a:blip>
          <a:srcRect/>
          <a:stretch/>
        </p:blipFill>
        <p:spPr>
          <a:xfrm>
            <a:off x="1032029" y="1497036"/>
            <a:ext cx="10127942" cy="536096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2"/>
                                        </p:tgtEl>
                                        <p:attrNameLst>
                                          <p:attrName>style.visibility</p:attrName>
                                        </p:attrNameLst>
                                      </p:cBhvr>
                                      <p:to>
                                        <p:strVal val="visible"/>
                                      </p:to>
                                    </p:set>
                                    <p:animEffect transition="in" filter="fade">
                                      <p:cBhvr>
                                        <p:cTn id="7" dur="5000"/>
                                        <p:tgtEl>
                                          <p:spTgt spid="3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1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11</a:t>
            </a:fld>
            <a:endParaRPr/>
          </a:p>
        </p:txBody>
      </p:sp>
      <p:pic>
        <p:nvPicPr>
          <p:cNvPr id="328" name="Google Shape;328;p11"/>
          <p:cNvPicPr preferRelativeResize="0"/>
          <p:nvPr/>
        </p:nvPicPr>
        <p:blipFill rotWithShape="1">
          <a:blip r:embed="rId3">
            <a:alphaModFix/>
          </a:blip>
          <a:srcRect/>
          <a:stretch/>
        </p:blipFill>
        <p:spPr>
          <a:xfrm>
            <a:off x="285565" y="126394"/>
            <a:ext cx="11620870" cy="483207"/>
          </a:xfrm>
          <a:prstGeom prst="rect">
            <a:avLst/>
          </a:prstGeom>
          <a:noFill/>
          <a:ln>
            <a:noFill/>
          </a:ln>
        </p:spPr>
      </p:pic>
      <p:sp>
        <p:nvSpPr>
          <p:cNvPr id="329" name="Google Shape;329;p11"/>
          <p:cNvSpPr txBox="1"/>
          <p:nvPr/>
        </p:nvSpPr>
        <p:spPr>
          <a:xfrm>
            <a:off x="813124" y="248843"/>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i="1" u="sng" dirty="0">
                <a:solidFill>
                  <a:srgbClr val="121212"/>
                </a:solidFill>
                <a:latin typeface="Anton"/>
                <a:ea typeface="Anton"/>
                <a:cs typeface="Anton"/>
                <a:sym typeface="Anton"/>
              </a:rPr>
              <a:t>LENGUAJES TIPADOS</a:t>
            </a:r>
            <a:endParaRPr sz="4000" b="0" i="1" u="sng" strike="noStrike" cap="none" dirty="0">
              <a:solidFill>
                <a:srgbClr val="121212"/>
              </a:solidFill>
              <a:latin typeface="Anton"/>
              <a:ea typeface="Anton"/>
              <a:cs typeface="Anton"/>
              <a:sym typeface="Anton"/>
            </a:endParaRPr>
          </a:p>
        </p:txBody>
      </p:sp>
      <p:pic>
        <p:nvPicPr>
          <p:cNvPr id="3" name="Picture 2">
            <a:extLst>
              <a:ext uri="{FF2B5EF4-FFF2-40B4-BE49-F238E27FC236}">
                <a16:creationId xmlns:a16="http://schemas.microsoft.com/office/drawing/2014/main" id="{D848848B-B2CA-B067-6D28-9D150E09B0E3}"/>
              </a:ext>
            </a:extLst>
          </p:cNvPr>
          <p:cNvPicPr>
            <a:picLocks noChangeAspect="1"/>
          </p:cNvPicPr>
          <p:nvPr/>
        </p:nvPicPr>
        <p:blipFill>
          <a:blip r:embed="rId4"/>
          <a:stretch>
            <a:fillRect/>
          </a:stretch>
        </p:blipFill>
        <p:spPr>
          <a:xfrm>
            <a:off x="1744393" y="1237943"/>
            <a:ext cx="9391369" cy="562287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1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12</a:t>
            </a:fld>
            <a:endParaRPr/>
          </a:p>
        </p:txBody>
      </p:sp>
      <p:pic>
        <p:nvPicPr>
          <p:cNvPr id="328" name="Google Shape;328;p11"/>
          <p:cNvPicPr preferRelativeResize="0"/>
          <p:nvPr/>
        </p:nvPicPr>
        <p:blipFill rotWithShape="1">
          <a:blip r:embed="rId3">
            <a:alphaModFix/>
          </a:blip>
          <a:srcRect/>
          <a:stretch/>
        </p:blipFill>
        <p:spPr>
          <a:xfrm>
            <a:off x="285565" y="126394"/>
            <a:ext cx="11620870" cy="483207"/>
          </a:xfrm>
          <a:prstGeom prst="rect">
            <a:avLst/>
          </a:prstGeom>
          <a:noFill/>
          <a:ln>
            <a:noFill/>
          </a:ln>
        </p:spPr>
      </p:pic>
      <p:sp>
        <p:nvSpPr>
          <p:cNvPr id="329" name="Google Shape;329;p11"/>
          <p:cNvSpPr txBox="1"/>
          <p:nvPr/>
        </p:nvSpPr>
        <p:spPr>
          <a:xfrm>
            <a:off x="840419" y="507936"/>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b="0" i="1" u="sng" strike="noStrike" cap="none" dirty="0">
                <a:solidFill>
                  <a:srgbClr val="121212"/>
                </a:solidFill>
                <a:latin typeface="Anton"/>
                <a:ea typeface="Anton"/>
                <a:cs typeface="Anton"/>
                <a:sym typeface="Anton"/>
              </a:rPr>
              <a:t>LENGUAJES TIPADOS</a:t>
            </a:r>
            <a:endParaRPr sz="4000" b="0" i="1" u="sng" strike="noStrike" cap="none" dirty="0">
              <a:solidFill>
                <a:srgbClr val="121212"/>
              </a:solidFill>
              <a:latin typeface="Anton"/>
              <a:ea typeface="Anton"/>
              <a:cs typeface="Anton"/>
              <a:sym typeface="Anton"/>
            </a:endParaRPr>
          </a:p>
        </p:txBody>
      </p:sp>
      <p:sp>
        <p:nvSpPr>
          <p:cNvPr id="330" name="Google Shape;330;p11"/>
          <p:cNvSpPr txBox="1"/>
          <p:nvPr/>
        </p:nvSpPr>
        <p:spPr>
          <a:xfrm>
            <a:off x="1266548" y="1418490"/>
            <a:ext cx="8718000" cy="2862282"/>
          </a:xfrm>
          <a:prstGeom prst="rect">
            <a:avLst/>
          </a:prstGeom>
          <a:noFill/>
          <a:ln>
            <a:noFill/>
          </a:ln>
        </p:spPr>
        <p:txBody>
          <a:bodyPr spcFirstLastPara="1" wrap="square" lIns="91425" tIns="45700" rIns="91425" bIns="45700" anchor="t" anchorCtr="0">
            <a:spAutoFit/>
          </a:bodyPr>
          <a:lstStyle/>
          <a:p>
            <a:pPr algn="l"/>
            <a:r>
              <a:rPr lang="es-ES" sz="2000" b="1" dirty="0">
                <a:latin typeface="Helvetica Neue Light"/>
              </a:rPr>
              <a:t>Tipado débil</a:t>
            </a:r>
          </a:p>
          <a:p>
            <a:pPr algn="l"/>
            <a:r>
              <a:rPr lang="es-ES" sz="2000" dirty="0">
                <a:latin typeface="Helvetica Neue Light"/>
              </a:rPr>
              <a:t>No indicamos, la mayoría de las veces, el tipo de variable. Por ello, la gran diferencia entre el débil y el fuerte es que aquí podemos asignar, por ejemplo, un valor entero a una variable que anteriormente no tenía una cadena. Pero, no solo eso, también podemos operar con variables de distintos tipos:</a:t>
            </a:r>
          </a:p>
          <a:p>
            <a:pPr marL="0" marR="0" lvl="0" indent="0" algn="l" rtl="0">
              <a:spcBef>
                <a:spcPts val="0"/>
              </a:spcBef>
              <a:spcAft>
                <a:spcPts val="0"/>
              </a:spcAft>
              <a:buNone/>
            </a:pPr>
            <a:br>
              <a:rPr lang="es-ES" sz="2000" b="0" i="0" dirty="0">
                <a:solidFill>
                  <a:srgbClr val="000000"/>
                </a:solidFill>
                <a:latin typeface="Montserrat"/>
                <a:ea typeface="Montserrat"/>
                <a:cs typeface="Montserrat"/>
                <a:sym typeface="Montserrat"/>
              </a:rPr>
            </a:br>
            <a:br>
              <a:rPr lang="es-ES" sz="2000" b="0" i="0" dirty="0">
                <a:solidFill>
                  <a:srgbClr val="000000"/>
                </a:solidFill>
                <a:latin typeface="Montserrat"/>
                <a:ea typeface="Montserrat"/>
                <a:cs typeface="Montserrat"/>
                <a:sym typeface="Montserrat"/>
              </a:rPr>
            </a:br>
            <a:endParaRPr sz="2000" dirty="0">
              <a:solidFill>
                <a:srgbClr val="000000"/>
              </a:solidFill>
              <a:latin typeface="Helvetica Neue Light"/>
              <a:ea typeface="Helvetica Neue Light"/>
              <a:cs typeface="Helvetica Neue Light"/>
              <a:sym typeface="Helvetica Neue Light"/>
            </a:endParaRPr>
          </a:p>
        </p:txBody>
      </p:sp>
      <p:pic>
        <p:nvPicPr>
          <p:cNvPr id="3" name="Picture 2">
            <a:extLst>
              <a:ext uri="{FF2B5EF4-FFF2-40B4-BE49-F238E27FC236}">
                <a16:creationId xmlns:a16="http://schemas.microsoft.com/office/drawing/2014/main" id="{AD8A5139-227D-AC94-16E3-BAA8D4A085AF}"/>
              </a:ext>
            </a:extLst>
          </p:cNvPr>
          <p:cNvPicPr>
            <a:picLocks noChangeAspect="1"/>
          </p:cNvPicPr>
          <p:nvPr/>
        </p:nvPicPr>
        <p:blipFill>
          <a:blip r:embed="rId4"/>
          <a:stretch>
            <a:fillRect/>
          </a:stretch>
        </p:blipFill>
        <p:spPr>
          <a:xfrm>
            <a:off x="1144590" y="3521799"/>
            <a:ext cx="10252495" cy="3336202"/>
          </a:xfrm>
          <a:prstGeom prst="rect">
            <a:avLst/>
          </a:prstGeom>
        </p:spPr>
      </p:pic>
    </p:spTree>
    <p:extLst>
      <p:ext uri="{BB962C8B-B14F-4D97-AF65-F5344CB8AC3E}">
        <p14:creationId xmlns:p14="http://schemas.microsoft.com/office/powerpoint/2010/main" val="3872363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1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13</a:t>
            </a:fld>
            <a:endParaRPr/>
          </a:p>
        </p:txBody>
      </p:sp>
      <p:pic>
        <p:nvPicPr>
          <p:cNvPr id="328" name="Google Shape;328;p11"/>
          <p:cNvPicPr preferRelativeResize="0"/>
          <p:nvPr/>
        </p:nvPicPr>
        <p:blipFill rotWithShape="1">
          <a:blip r:embed="rId3">
            <a:alphaModFix/>
          </a:blip>
          <a:srcRect/>
          <a:stretch/>
        </p:blipFill>
        <p:spPr>
          <a:xfrm>
            <a:off x="285565" y="126394"/>
            <a:ext cx="11620870" cy="483207"/>
          </a:xfrm>
          <a:prstGeom prst="rect">
            <a:avLst/>
          </a:prstGeom>
          <a:noFill/>
          <a:ln>
            <a:noFill/>
          </a:ln>
        </p:spPr>
      </p:pic>
      <p:sp>
        <p:nvSpPr>
          <p:cNvPr id="329" name="Google Shape;329;p11"/>
          <p:cNvSpPr txBox="1"/>
          <p:nvPr/>
        </p:nvSpPr>
        <p:spPr>
          <a:xfrm>
            <a:off x="840419" y="507936"/>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b="0" i="1" u="sng" strike="noStrike" cap="none" dirty="0">
                <a:solidFill>
                  <a:srgbClr val="121212"/>
                </a:solidFill>
                <a:latin typeface="Anton"/>
                <a:ea typeface="Anton"/>
                <a:cs typeface="Anton"/>
                <a:sym typeface="Anton"/>
              </a:rPr>
              <a:t>LENGUAJES TIPADOS</a:t>
            </a:r>
            <a:endParaRPr sz="4000" b="0" i="1" u="sng" strike="noStrike" cap="none" dirty="0">
              <a:solidFill>
                <a:srgbClr val="121212"/>
              </a:solidFill>
              <a:latin typeface="Anton"/>
              <a:ea typeface="Anton"/>
              <a:cs typeface="Anton"/>
              <a:sym typeface="Anton"/>
            </a:endParaRPr>
          </a:p>
        </p:txBody>
      </p:sp>
      <p:sp>
        <p:nvSpPr>
          <p:cNvPr id="330" name="Google Shape;330;p11"/>
          <p:cNvSpPr txBox="1"/>
          <p:nvPr/>
        </p:nvSpPr>
        <p:spPr>
          <a:xfrm>
            <a:off x="1266548" y="1356245"/>
            <a:ext cx="8718000" cy="2862282"/>
          </a:xfrm>
          <a:prstGeom prst="rect">
            <a:avLst/>
          </a:prstGeom>
          <a:noFill/>
          <a:ln>
            <a:noFill/>
          </a:ln>
        </p:spPr>
        <p:txBody>
          <a:bodyPr spcFirstLastPara="1" wrap="square" lIns="91425" tIns="45700" rIns="91425" bIns="45700" anchor="t" anchorCtr="0">
            <a:spAutoFit/>
          </a:bodyPr>
          <a:lstStyle/>
          <a:p>
            <a:pPr algn="l"/>
            <a:r>
              <a:rPr lang="es-ES" sz="2000" b="1" dirty="0">
                <a:latin typeface="Helvetica Neue Light"/>
              </a:rPr>
              <a:t>Tipado fuerte</a:t>
            </a:r>
          </a:p>
          <a:p>
            <a:pPr algn="l"/>
            <a:r>
              <a:rPr lang="es-ES" sz="2000" dirty="0">
                <a:latin typeface="Helvetica Neue Light"/>
              </a:rPr>
              <a:t>Al contrario que en el tipado débil, aquí sí que nos obliga a indicar el tipo de dato al declarar la variable. Además, dicho tipo no puede ser cambiado una vez definida la variable. </a:t>
            </a:r>
            <a:br>
              <a:rPr lang="es-ES" sz="2000" dirty="0">
                <a:latin typeface="Helvetica Neue Light"/>
              </a:rPr>
            </a:br>
            <a:r>
              <a:rPr lang="es-ES" sz="2000" b="1" dirty="0">
                <a:latin typeface="Helvetica Neue Light"/>
              </a:rPr>
              <a:t>Las desventajas </a:t>
            </a:r>
            <a:r>
              <a:rPr lang="es-ES" sz="2000" dirty="0">
                <a:latin typeface="Helvetica Neue Light"/>
              </a:rPr>
              <a:t>del tipado fuerte es que son mucho más estrictos a la hora de programar y que hay que escribir más código. Un lenguaje que usa tipado fuerte es Java</a:t>
            </a:r>
            <a:br>
              <a:rPr lang="es-ES" sz="2000" dirty="0">
                <a:latin typeface="Helvetica Neue Light"/>
                <a:sym typeface="Montserrat"/>
              </a:rPr>
            </a:br>
            <a:br>
              <a:rPr lang="es-ES" sz="2000" dirty="0">
                <a:latin typeface="Helvetica Neue Light"/>
                <a:sym typeface="Montserrat"/>
              </a:rPr>
            </a:br>
            <a:endParaRPr sz="2000" dirty="0">
              <a:latin typeface="Helvetica Neue Light"/>
              <a:sym typeface="Helvetica Neue Light"/>
            </a:endParaRPr>
          </a:p>
        </p:txBody>
      </p:sp>
      <p:pic>
        <p:nvPicPr>
          <p:cNvPr id="3" name="Imagen 2">
            <a:extLst>
              <a:ext uri="{FF2B5EF4-FFF2-40B4-BE49-F238E27FC236}">
                <a16:creationId xmlns:a16="http://schemas.microsoft.com/office/drawing/2014/main" id="{942E5974-5AEB-FF69-895D-6CAA84314401}"/>
              </a:ext>
            </a:extLst>
          </p:cNvPr>
          <p:cNvPicPr>
            <a:picLocks noChangeAspect="1"/>
          </p:cNvPicPr>
          <p:nvPr/>
        </p:nvPicPr>
        <p:blipFill>
          <a:blip r:embed="rId4"/>
          <a:stretch>
            <a:fillRect/>
          </a:stretch>
        </p:blipFill>
        <p:spPr>
          <a:xfrm>
            <a:off x="2136618" y="3856596"/>
            <a:ext cx="8564578" cy="2992528"/>
          </a:xfrm>
          <a:prstGeom prst="rect">
            <a:avLst/>
          </a:prstGeom>
        </p:spPr>
      </p:pic>
    </p:spTree>
    <p:extLst>
      <p:ext uri="{BB962C8B-B14F-4D97-AF65-F5344CB8AC3E}">
        <p14:creationId xmlns:p14="http://schemas.microsoft.com/office/powerpoint/2010/main" val="3997737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1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14</a:t>
            </a:fld>
            <a:endParaRPr/>
          </a:p>
        </p:txBody>
      </p:sp>
      <p:pic>
        <p:nvPicPr>
          <p:cNvPr id="328" name="Google Shape;328;p11"/>
          <p:cNvPicPr preferRelativeResize="0"/>
          <p:nvPr/>
        </p:nvPicPr>
        <p:blipFill rotWithShape="1">
          <a:blip r:embed="rId3">
            <a:alphaModFix/>
          </a:blip>
          <a:srcRect/>
          <a:stretch/>
        </p:blipFill>
        <p:spPr>
          <a:xfrm>
            <a:off x="285565" y="126394"/>
            <a:ext cx="11620870" cy="483207"/>
          </a:xfrm>
          <a:prstGeom prst="rect">
            <a:avLst/>
          </a:prstGeom>
          <a:noFill/>
          <a:ln>
            <a:noFill/>
          </a:ln>
        </p:spPr>
      </p:pic>
      <p:sp>
        <p:nvSpPr>
          <p:cNvPr id="329" name="Google Shape;329;p11"/>
          <p:cNvSpPr txBox="1"/>
          <p:nvPr/>
        </p:nvSpPr>
        <p:spPr>
          <a:xfrm>
            <a:off x="248627" y="0"/>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b="0" i="1" u="sng" strike="noStrike" cap="none" dirty="0">
                <a:solidFill>
                  <a:srgbClr val="121212"/>
                </a:solidFill>
                <a:latin typeface="Anton"/>
                <a:ea typeface="Anton"/>
                <a:cs typeface="Anton"/>
                <a:sym typeface="Anton"/>
              </a:rPr>
              <a:t>LENGUAJES TIPADOS</a:t>
            </a:r>
            <a:endParaRPr sz="4000" b="0" i="1" u="sng" strike="noStrike" cap="none" dirty="0">
              <a:solidFill>
                <a:srgbClr val="121212"/>
              </a:solidFill>
              <a:latin typeface="Anton"/>
              <a:ea typeface="Anton"/>
              <a:cs typeface="Anton"/>
              <a:sym typeface="Anton"/>
            </a:endParaRPr>
          </a:p>
        </p:txBody>
      </p:sp>
      <p:sp>
        <p:nvSpPr>
          <p:cNvPr id="330" name="Google Shape;330;p11"/>
          <p:cNvSpPr txBox="1"/>
          <p:nvPr/>
        </p:nvSpPr>
        <p:spPr>
          <a:xfrm>
            <a:off x="666675" y="865380"/>
            <a:ext cx="11175257" cy="2862282"/>
          </a:xfrm>
          <a:prstGeom prst="rect">
            <a:avLst/>
          </a:prstGeom>
          <a:noFill/>
          <a:ln>
            <a:noFill/>
          </a:ln>
        </p:spPr>
        <p:txBody>
          <a:bodyPr spcFirstLastPara="1" wrap="square" lIns="91425" tIns="45700" rIns="91425" bIns="45700" anchor="t" anchorCtr="0">
            <a:spAutoFit/>
          </a:bodyPr>
          <a:lstStyle/>
          <a:p>
            <a:pPr algn="l"/>
            <a:r>
              <a:rPr lang="es-ES" sz="2000" b="1" dirty="0">
                <a:latin typeface="Helvetica Neue Light"/>
              </a:rPr>
              <a:t>Tipado Dinámico y Tipado Estático</a:t>
            </a:r>
          </a:p>
          <a:p>
            <a:pPr algn="l"/>
            <a:r>
              <a:rPr lang="es-ES" sz="2000" dirty="0">
                <a:latin typeface="Helvetica Neue Light"/>
              </a:rPr>
              <a:t>El tipado dinámico y estático son enfoques en programación para manejar tipos de datos. La diferencia clave es cuándo se verifica la compatibilidad entre tipos. En el tipado dinámico, esta verificación ocurre durante la ejecución, lo que puede llevar a errores inesperados, mientras que, en el tipado estático, se realiza durante la compilación, evitando posibles errores antes de la ejecución del programa.</a:t>
            </a:r>
          </a:p>
          <a:p>
            <a:pPr marL="0" marR="0" lvl="0" indent="0" algn="l" rtl="0">
              <a:spcBef>
                <a:spcPts val="0"/>
              </a:spcBef>
              <a:spcAft>
                <a:spcPts val="0"/>
              </a:spcAft>
              <a:buNone/>
            </a:pPr>
            <a:br>
              <a:rPr lang="es-ES" sz="2000" b="0" i="0" dirty="0">
                <a:solidFill>
                  <a:srgbClr val="000000"/>
                </a:solidFill>
                <a:latin typeface="Montserrat"/>
                <a:ea typeface="Montserrat"/>
                <a:cs typeface="Montserrat"/>
                <a:sym typeface="Montserrat"/>
              </a:rPr>
            </a:br>
            <a:br>
              <a:rPr lang="es-ES" sz="2000" b="0" i="0" dirty="0">
                <a:solidFill>
                  <a:srgbClr val="000000"/>
                </a:solidFill>
                <a:latin typeface="Montserrat"/>
                <a:ea typeface="Montserrat"/>
                <a:cs typeface="Montserrat"/>
                <a:sym typeface="Montserrat"/>
              </a:rPr>
            </a:br>
            <a:endParaRPr lang="es-ES" sz="2000" dirty="0">
              <a:solidFill>
                <a:srgbClr val="000000"/>
              </a:solidFill>
              <a:latin typeface="Helvetica Neue Light"/>
              <a:ea typeface="Helvetica Neue Light"/>
              <a:cs typeface="Helvetica Neue Light"/>
              <a:sym typeface="Helvetica Neue Light"/>
            </a:endParaRPr>
          </a:p>
        </p:txBody>
      </p:sp>
      <p:pic>
        <p:nvPicPr>
          <p:cNvPr id="4" name="Picture 3">
            <a:extLst>
              <a:ext uri="{FF2B5EF4-FFF2-40B4-BE49-F238E27FC236}">
                <a16:creationId xmlns:a16="http://schemas.microsoft.com/office/drawing/2014/main" id="{4310E929-BC4E-694A-72FC-0349A4F36D96}"/>
              </a:ext>
            </a:extLst>
          </p:cNvPr>
          <p:cNvPicPr>
            <a:picLocks noChangeAspect="1"/>
          </p:cNvPicPr>
          <p:nvPr/>
        </p:nvPicPr>
        <p:blipFill>
          <a:blip r:embed="rId4"/>
          <a:stretch>
            <a:fillRect/>
          </a:stretch>
        </p:blipFill>
        <p:spPr>
          <a:xfrm>
            <a:off x="1430447" y="3028716"/>
            <a:ext cx="9551405" cy="3829284"/>
          </a:xfrm>
          <a:prstGeom prst="rect">
            <a:avLst/>
          </a:prstGeom>
        </p:spPr>
      </p:pic>
    </p:spTree>
    <p:extLst>
      <p:ext uri="{BB962C8B-B14F-4D97-AF65-F5344CB8AC3E}">
        <p14:creationId xmlns:p14="http://schemas.microsoft.com/office/powerpoint/2010/main" val="3292912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1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15</a:t>
            </a:fld>
            <a:endParaRPr/>
          </a:p>
        </p:txBody>
      </p:sp>
      <p:pic>
        <p:nvPicPr>
          <p:cNvPr id="328" name="Google Shape;328;p11"/>
          <p:cNvPicPr preferRelativeResize="0"/>
          <p:nvPr/>
        </p:nvPicPr>
        <p:blipFill rotWithShape="1">
          <a:blip r:embed="rId3">
            <a:alphaModFix/>
          </a:blip>
          <a:srcRect/>
          <a:stretch/>
        </p:blipFill>
        <p:spPr>
          <a:xfrm>
            <a:off x="285565" y="126394"/>
            <a:ext cx="11620870" cy="483207"/>
          </a:xfrm>
          <a:prstGeom prst="rect">
            <a:avLst/>
          </a:prstGeom>
          <a:noFill/>
          <a:ln>
            <a:noFill/>
          </a:ln>
        </p:spPr>
      </p:pic>
      <p:sp>
        <p:nvSpPr>
          <p:cNvPr id="329" name="Google Shape;329;p11"/>
          <p:cNvSpPr txBox="1"/>
          <p:nvPr/>
        </p:nvSpPr>
        <p:spPr>
          <a:xfrm>
            <a:off x="444634" y="367997"/>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b="0" i="1" u="sng" strike="noStrike" cap="none" dirty="0">
                <a:solidFill>
                  <a:srgbClr val="121212"/>
                </a:solidFill>
                <a:latin typeface="Anton"/>
                <a:ea typeface="Anton"/>
                <a:cs typeface="Anton"/>
                <a:sym typeface="Anton"/>
              </a:rPr>
              <a:t>¿¿¿QUE ES LA PROGRAMACIÓN???</a:t>
            </a:r>
            <a:endParaRPr sz="4000" b="0" i="1" u="sng" strike="noStrike" cap="none" dirty="0">
              <a:solidFill>
                <a:srgbClr val="121212"/>
              </a:solidFill>
              <a:latin typeface="Anton"/>
              <a:ea typeface="Anton"/>
              <a:cs typeface="Anton"/>
              <a:sym typeface="Anton"/>
            </a:endParaRPr>
          </a:p>
        </p:txBody>
      </p:sp>
      <p:sp>
        <p:nvSpPr>
          <p:cNvPr id="330" name="Google Shape;330;p11"/>
          <p:cNvSpPr txBox="1"/>
          <p:nvPr/>
        </p:nvSpPr>
        <p:spPr>
          <a:xfrm>
            <a:off x="1305017" y="1571348"/>
            <a:ext cx="8718000" cy="40933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2000" dirty="0">
                <a:solidFill>
                  <a:srgbClr val="000000"/>
                </a:solidFill>
                <a:latin typeface="Helvetica Neue Light"/>
                <a:ea typeface="Helvetica Neue Light"/>
                <a:cs typeface="Helvetica Neue Light"/>
                <a:sym typeface="Helvetica Neue Light"/>
              </a:rPr>
              <a:t>La programación es el proceso de crear un conjunto de instrucciones que le dicen a una computadora </a:t>
            </a:r>
            <a:r>
              <a:rPr lang="es-ES" sz="2000" dirty="0">
                <a:latin typeface="Helvetica Neue Light"/>
                <a:ea typeface="Helvetica Neue Light"/>
                <a:cs typeface="Helvetica Neue Light"/>
                <a:sym typeface="Helvetica Neue Light"/>
              </a:rPr>
              <a:t>cómo</a:t>
            </a:r>
            <a:r>
              <a:rPr lang="es-ES" sz="2000" dirty="0">
                <a:solidFill>
                  <a:srgbClr val="000000"/>
                </a:solidFill>
                <a:latin typeface="Helvetica Neue Light"/>
                <a:ea typeface="Helvetica Neue Light"/>
                <a:cs typeface="Helvetica Neue Light"/>
                <a:sym typeface="Helvetica Neue Light"/>
              </a:rPr>
              <a:t> realizar algún tipo de tarea. Pero no solo la acción de escribir un código para que la computadora o el software lo ejecute. Incluye, además, todas las tareas necesarias para que el código funcione correctamente y cumpla el objetivo para el cual se escribió.</a:t>
            </a:r>
            <a:endParaRPr sz="2000" dirty="0"/>
          </a:p>
          <a:p>
            <a:pPr marL="0" marR="0" lvl="0" indent="0" algn="l" rtl="0">
              <a:spcBef>
                <a:spcPts val="0"/>
              </a:spcBef>
              <a:spcAft>
                <a:spcPts val="0"/>
              </a:spcAft>
              <a:buNone/>
            </a:pPr>
            <a:endParaRPr sz="2000" dirty="0">
              <a:solidFill>
                <a:srgbClr val="000000"/>
              </a:solidFill>
              <a:latin typeface="Helvetica Neue Light"/>
              <a:ea typeface="Helvetica Neue Light"/>
              <a:cs typeface="Helvetica Neue Light"/>
              <a:sym typeface="Helvetica Neue Light"/>
            </a:endParaRPr>
          </a:p>
          <a:p>
            <a:pPr marL="0" marR="0" lvl="0" indent="0" algn="l" rtl="0">
              <a:spcBef>
                <a:spcPts val="0"/>
              </a:spcBef>
              <a:spcAft>
                <a:spcPts val="0"/>
              </a:spcAft>
              <a:buNone/>
            </a:pPr>
            <a:endParaRPr sz="2000" dirty="0">
              <a:solidFill>
                <a:srgbClr val="000000"/>
              </a:solidFill>
              <a:latin typeface="Helvetica Neue Light"/>
              <a:ea typeface="Helvetica Neue Light"/>
              <a:cs typeface="Helvetica Neue Light"/>
              <a:sym typeface="Helvetica Neue Light"/>
            </a:endParaRPr>
          </a:p>
          <a:p>
            <a:pPr marL="0" marR="0" lvl="0" indent="0" algn="l" rtl="0">
              <a:spcBef>
                <a:spcPts val="0"/>
              </a:spcBef>
              <a:spcAft>
                <a:spcPts val="0"/>
              </a:spcAft>
              <a:buNone/>
            </a:pPr>
            <a:r>
              <a:rPr lang="es-ES" sz="2000" dirty="0">
                <a:solidFill>
                  <a:srgbClr val="000000"/>
                </a:solidFill>
                <a:latin typeface="Helvetica Neue Light"/>
                <a:ea typeface="Helvetica Neue Light"/>
                <a:cs typeface="Helvetica Neue Light"/>
                <a:sym typeface="Helvetica Neue Light"/>
              </a:rPr>
              <a:t>El lenguaje de programación es un idioma artificial prediseñado formado por signos, palabras y símbolos que permite la comunicación entre el programador y la computadora.</a:t>
            </a:r>
            <a:br>
              <a:rPr lang="es-ES" sz="2000" b="0" i="0" dirty="0">
                <a:solidFill>
                  <a:srgbClr val="000000"/>
                </a:solidFill>
                <a:latin typeface="Montserrat"/>
                <a:ea typeface="Montserrat"/>
                <a:cs typeface="Montserrat"/>
                <a:sym typeface="Montserrat"/>
              </a:rPr>
            </a:br>
            <a:br>
              <a:rPr lang="es-ES" sz="2000" b="0" i="0" dirty="0">
                <a:solidFill>
                  <a:srgbClr val="000000"/>
                </a:solidFill>
                <a:latin typeface="Montserrat"/>
                <a:ea typeface="Montserrat"/>
                <a:cs typeface="Montserrat"/>
                <a:sym typeface="Montserrat"/>
              </a:rPr>
            </a:br>
            <a:endParaRPr sz="2000" dirty="0">
              <a:solidFill>
                <a:srgbClr val="000000"/>
              </a:solidFill>
              <a:latin typeface="Helvetica Neue Light"/>
              <a:ea typeface="Helvetica Neue Light"/>
              <a:cs typeface="Helvetica Neue Light"/>
              <a:sym typeface="Helvetica Neue Light"/>
            </a:endParaRPr>
          </a:p>
        </p:txBody>
      </p:sp>
    </p:spTree>
    <p:extLst>
      <p:ext uri="{BB962C8B-B14F-4D97-AF65-F5344CB8AC3E}">
        <p14:creationId xmlns:p14="http://schemas.microsoft.com/office/powerpoint/2010/main" val="5267986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1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16</a:t>
            </a:fld>
            <a:endParaRPr/>
          </a:p>
        </p:txBody>
      </p:sp>
      <p:pic>
        <p:nvPicPr>
          <p:cNvPr id="336" name="Google Shape;336;p12"/>
          <p:cNvPicPr preferRelativeResize="0"/>
          <p:nvPr/>
        </p:nvPicPr>
        <p:blipFill rotWithShape="1">
          <a:blip r:embed="rId3">
            <a:alphaModFix/>
          </a:blip>
          <a:srcRect/>
          <a:stretch/>
        </p:blipFill>
        <p:spPr>
          <a:xfrm>
            <a:off x="285565" y="126394"/>
            <a:ext cx="11620870" cy="483207"/>
          </a:xfrm>
          <a:prstGeom prst="rect">
            <a:avLst/>
          </a:prstGeom>
          <a:noFill/>
          <a:ln>
            <a:noFill/>
          </a:ln>
        </p:spPr>
      </p:pic>
      <p:sp>
        <p:nvSpPr>
          <p:cNvPr id="337" name="Google Shape;337;p12"/>
          <p:cNvSpPr txBox="1"/>
          <p:nvPr/>
        </p:nvSpPr>
        <p:spPr>
          <a:xfrm>
            <a:off x="408371" y="291102"/>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i="1" u="sng">
                <a:solidFill>
                  <a:srgbClr val="121212"/>
                </a:solidFill>
                <a:latin typeface="Anton"/>
                <a:ea typeface="Anton"/>
                <a:cs typeface="Anton"/>
                <a:sym typeface="Anton"/>
              </a:rPr>
              <a:t>QUÉ</a:t>
            </a:r>
            <a:r>
              <a:rPr lang="es-ES" sz="4000" b="0" i="1" u="sng" strike="noStrike" cap="none">
                <a:solidFill>
                  <a:srgbClr val="121212"/>
                </a:solidFill>
                <a:latin typeface="Anton"/>
                <a:ea typeface="Anton"/>
                <a:cs typeface="Anton"/>
                <a:sym typeface="Anton"/>
              </a:rPr>
              <a:t> SON LOS ALGORITMOS?</a:t>
            </a:r>
            <a:endParaRPr sz="4000" b="0" i="1" u="sng" strike="noStrike" cap="none">
              <a:solidFill>
                <a:srgbClr val="121212"/>
              </a:solidFill>
              <a:latin typeface="Anton"/>
              <a:ea typeface="Anton"/>
              <a:cs typeface="Anton"/>
              <a:sym typeface="Anton"/>
            </a:endParaRPr>
          </a:p>
        </p:txBody>
      </p:sp>
      <p:sp>
        <p:nvSpPr>
          <p:cNvPr id="338" name="Google Shape;338;p12"/>
          <p:cNvSpPr txBox="1"/>
          <p:nvPr/>
        </p:nvSpPr>
        <p:spPr>
          <a:xfrm>
            <a:off x="751438" y="1135346"/>
            <a:ext cx="10295972" cy="13233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2000" b="0" i="0" dirty="0">
                <a:solidFill>
                  <a:srgbClr val="2A2F35"/>
                </a:solidFill>
                <a:latin typeface="Lato"/>
                <a:ea typeface="Lato"/>
                <a:cs typeface="Lato"/>
                <a:sym typeface="Lato"/>
              </a:rPr>
              <a:t>Un </a:t>
            </a:r>
            <a:r>
              <a:rPr lang="es-ES" sz="2000" b="1" i="0" dirty="0">
                <a:solidFill>
                  <a:srgbClr val="2A2F35"/>
                </a:solidFill>
                <a:latin typeface="Lato"/>
                <a:ea typeface="Lato"/>
                <a:cs typeface="Lato"/>
                <a:sym typeface="Lato"/>
              </a:rPr>
              <a:t>algoritmo</a:t>
            </a:r>
            <a:r>
              <a:rPr lang="es-ES" sz="2000" b="0" i="0" dirty="0">
                <a:solidFill>
                  <a:srgbClr val="2A2F35"/>
                </a:solidFill>
                <a:latin typeface="Lato"/>
                <a:ea typeface="Lato"/>
                <a:cs typeface="Lato"/>
                <a:sym typeface="Lato"/>
              </a:rPr>
              <a:t> es un conjunto de instrucciones definidas, ordenadas y una terminación que conducen a la solución de un problema determinado, realizar un cálculo o desarrollar una tarea. </a:t>
            </a:r>
            <a:r>
              <a:rPr lang="es-ES" sz="2000" dirty="0">
                <a:solidFill>
                  <a:srgbClr val="2A2F35"/>
                </a:solidFill>
                <a:latin typeface="Lato"/>
                <a:ea typeface="Lato"/>
                <a:cs typeface="Lato"/>
                <a:sym typeface="Lato"/>
              </a:rPr>
              <a:t>Entonces, los algoritmos son instrucciones que vamos a seguir a partir de un problema, al cual queremos darle una solución. </a:t>
            </a:r>
            <a:endParaRPr sz="2000" dirty="0"/>
          </a:p>
        </p:txBody>
      </p:sp>
      <p:pic>
        <p:nvPicPr>
          <p:cNvPr id="339" name="Google Shape;339;p12"/>
          <p:cNvPicPr preferRelativeResize="0"/>
          <p:nvPr/>
        </p:nvPicPr>
        <p:blipFill rotWithShape="1">
          <a:blip r:embed="rId4">
            <a:alphaModFix/>
          </a:blip>
          <a:srcRect/>
          <a:stretch/>
        </p:blipFill>
        <p:spPr>
          <a:xfrm>
            <a:off x="1584356" y="2679826"/>
            <a:ext cx="8769285" cy="41781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1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17</a:t>
            </a:fld>
            <a:endParaRPr/>
          </a:p>
        </p:txBody>
      </p:sp>
      <p:pic>
        <p:nvPicPr>
          <p:cNvPr id="345" name="Google Shape;345;p13"/>
          <p:cNvPicPr preferRelativeResize="0"/>
          <p:nvPr/>
        </p:nvPicPr>
        <p:blipFill rotWithShape="1">
          <a:blip r:embed="rId3">
            <a:alphaModFix/>
          </a:blip>
          <a:srcRect/>
          <a:stretch/>
        </p:blipFill>
        <p:spPr>
          <a:xfrm>
            <a:off x="285565" y="126394"/>
            <a:ext cx="11620870" cy="483207"/>
          </a:xfrm>
          <a:prstGeom prst="rect">
            <a:avLst/>
          </a:prstGeom>
          <a:noFill/>
          <a:ln>
            <a:noFill/>
          </a:ln>
        </p:spPr>
      </p:pic>
      <p:sp>
        <p:nvSpPr>
          <p:cNvPr id="346" name="Google Shape;346;p13"/>
          <p:cNvSpPr txBox="1"/>
          <p:nvPr/>
        </p:nvSpPr>
        <p:spPr>
          <a:xfrm>
            <a:off x="576832" y="18029"/>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b="0" i="1" u="sng" strike="noStrike" cap="none" dirty="0">
                <a:solidFill>
                  <a:srgbClr val="121212"/>
                </a:solidFill>
                <a:latin typeface="Anton"/>
                <a:ea typeface="Anton"/>
                <a:cs typeface="Anton"/>
                <a:sym typeface="Anton"/>
              </a:rPr>
              <a:t>¿QUE ES UN DIAGRAMA DE FLUJO?</a:t>
            </a:r>
            <a:endParaRPr sz="4000" b="0" i="1" u="sng" strike="noStrike" cap="none" dirty="0">
              <a:solidFill>
                <a:srgbClr val="121212"/>
              </a:solidFill>
              <a:latin typeface="Anton"/>
              <a:ea typeface="Anton"/>
              <a:cs typeface="Anton"/>
              <a:sym typeface="Anton"/>
            </a:endParaRPr>
          </a:p>
        </p:txBody>
      </p:sp>
      <p:pic>
        <p:nvPicPr>
          <p:cNvPr id="347" name="Google Shape;347;p13"/>
          <p:cNvPicPr preferRelativeResize="0"/>
          <p:nvPr/>
        </p:nvPicPr>
        <p:blipFill rotWithShape="1">
          <a:blip r:embed="rId4">
            <a:alphaModFix/>
          </a:blip>
          <a:srcRect/>
          <a:stretch/>
        </p:blipFill>
        <p:spPr>
          <a:xfrm>
            <a:off x="10066361" y="1404656"/>
            <a:ext cx="1954114" cy="3938734"/>
          </a:xfrm>
          <a:prstGeom prst="rect">
            <a:avLst/>
          </a:prstGeom>
          <a:noFill/>
          <a:ln>
            <a:noFill/>
          </a:ln>
        </p:spPr>
      </p:pic>
      <p:sp>
        <p:nvSpPr>
          <p:cNvPr id="348" name="Google Shape;348;p13"/>
          <p:cNvSpPr txBox="1"/>
          <p:nvPr/>
        </p:nvSpPr>
        <p:spPr>
          <a:xfrm>
            <a:off x="871961" y="954726"/>
            <a:ext cx="9194400" cy="50167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2000" b="0" i="0" dirty="0">
                <a:solidFill>
                  <a:srgbClr val="282C33"/>
                </a:solidFill>
                <a:latin typeface="Arial"/>
                <a:ea typeface="Arial"/>
                <a:cs typeface="Arial"/>
                <a:sym typeface="Arial"/>
              </a:rPr>
              <a:t>Un diagrama de flujo es un diagrama que describe un proceso, sistema o algoritmo informático, es decir la representación </a:t>
            </a:r>
            <a:r>
              <a:rPr lang="es-ES" sz="2000" dirty="0">
                <a:solidFill>
                  <a:srgbClr val="282C33"/>
                </a:solidFill>
              </a:rPr>
              <a:t>gráfica</a:t>
            </a:r>
            <a:r>
              <a:rPr lang="es-ES" sz="2000" b="0" i="0" dirty="0">
                <a:solidFill>
                  <a:srgbClr val="282C33"/>
                </a:solidFill>
                <a:latin typeface="Arial"/>
                <a:ea typeface="Arial"/>
                <a:cs typeface="Arial"/>
                <a:sym typeface="Arial"/>
              </a:rPr>
              <a:t> de un algoritmo o proceso. Se usan ampliamente en numerosos campos para documentar, estudiar, planificar, mejorar y comunicar procesos que suelen ser complejos en diagramas claros y fáciles de comprender</a:t>
            </a:r>
            <a:br>
              <a:rPr lang="es-ES" sz="2000" b="0" i="0" dirty="0">
                <a:solidFill>
                  <a:srgbClr val="282C33"/>
                </a:solidFill>
                <a:latin typeface="Arial"/>
                <a:ea typeface="Arial"/>
                <a:cs typeface="Arial"/>
                <a:sym typeface="Arial"/>
              </a:rPr>
            </a:br>
            <a:br>
              <a:rPr lang="es-ES" sz="2000" b="0" i="0" dirty="0">
                <a:solidFill>
                  <a:srgbClr val="282C33"/>
                </a:solidFill>
                <a:latin typeface="Arial"/>
                <a:ea typeface="Arial"/>
                <a:cs typeface="Arial"/>
                <a:sym typeface="Arial"/>
              </a:rPr>
            </a:br>
            <a:r>
              <a:rPr lang="es-ES" sz="2000" b="0" i="0" dirty="0">
                <a:solidFill>
                  <a:srgbClr val="282C33"/>
                </a:solidFill>
                <a:latin typeface="Arial"/>
                <a:ea typeface="Arial"/>
                <a:cs typeface="Arial"/>
                <a:sym typeface="Arial"/>
              </a:rPr>
              <a:t>Podemos usar un diagrama de flujo para explicar detalladamente la lógica detrás de un programa antes de empezar a codear, ya que favorecen la comprensión del proceso al mostrarlo como un dibujo</a:t>
            </a:r>
            <a:r>
              <a:rPr lang="es-ES" sz="2000" dirty="0">
                <a:solidFill>
                  <a:srgbClr val="282C33"/>
                </a:solidFill>
                <a:latin typeface="Arial"/>
                <a:ea typeface="Arial"/>
                <a:cs typeface="Arial"/>
                <a:sym typeface="Arial"/>
              </a:rPr>
              <a:t>. </a:t>
            </a:r>
          </a:p>
          <a:p>
            <a:pPr marL="0" marR="0" lvl="0" indent="0" algn="l" rtl="0">
              <a:spcBef>
                <a:spcPts val="0"/>
              </a:spcBef>
              <a:spcAft>
                <a:spcPts val="0"/>
              </a:spcAft>
              <a:buNone/>
            </a:pPr>
            <a:br>
              <a:rPr lang="es-ES" sz="2000" dirty="0">
                <a:solidFill>
                  <a:srgbClr val="282C33"/>
                </a:solidFill>
                <a:latin typeface="Arial"/>
                <a:ea typeface="Arial"/>
                <a:cs typeface="Arial"/>
                <a:sym typeface="Arial"/>
              </a:rPr>
            </a:br>
            <a:r>
              <a:rPr lang="es-ES" sz="2000" b="1" i="0" dirty="0">
                <a:solidFill>
                  <a:srgbClr val="282C33"/>
                </a:solidFill>
                <a:latin typeface="Arial"/>
                <a:ea typeface="Arial"/>
                <a:cs typeface="Arial"/>
                <a:sym typeface="Arial"/>
              </a:rPr>
              <a:t>Los diagramas de flujo pueden:</a:t>
            </a:r>
            <a:endParaRPr sz="2000" dirty="0"/>
          </a:p>
          <a:p>
            <a:pPr marL="0" marR="0" lvl="0" indent="-114300" algn="l" rtl="0">
              <a:spcBef>
                <a:spcPts val="0"/>
              </a:spcBef>
              <a:spcAft>
                <a:spcPts val="0"/>
              </a:spcAft>
              <a:buClr>
                <a:srgbClr val="282C33"/>
              </a:buClr>
              <a:buSzPts val="1800"/>
              <a:buFont typeface="Arial"/>
              <a:buChar char="•"/>
            </a:pPr>
            <a:r>
              <a:rPr lang="es-ES" sz="2000" b="0" i="0" dirty="0">
                <a:solidFill>
                  <a:srgbClr val="282C33"/>
                </a:solidFill>
                <a:latin typeface="Arial"/>
                <a:ea typeface="Arial"/>
                <a:cs typeface="Arial"/>
                <a:sym typeface="Arial"/>
              </a:rPr>
              <a:t>Demostrar cómo el código está organizado.</a:t>
            </a:r>
            <a:endParaRPr sz="2000" dirty="0"/>
          </a:p>
          <a:p>
            <a:pPr marL="0" marR="0" lvl="0" indent="-114300" algn="l" rtl="0">
              <a:spcBef>
                <a:spcPts val="0"/>
              </a:spcBef>
              <a:spcAft>
                <a:spcPts val="0"/>
              </a:spcAft>
              <a:buClr>
                <a:srgbClr val="282C33"/>
              </a:buClr>
              <a:buSzPts val="1800"/>
              <a:buFont typeface="Arial"/>
              <a:buChar char="•"/>
            </a:pPr>
            <a:r>
              <a:rPr lang="es-ES" sz="2000" b="0" i="0" dirty="0">
                <a:solidFill>
                  <a:srgbClr val="282C33"/>
                </a:solidFill>
                <a:latin typeface="Arial"/>
                <a:ea typeface="Arial"/>
                <a:cs typeface="Arial"/>
                <a:sym typeface="Arial"/>
              </a:rPr>
              <a:t>Visualizar la ejecución de un código dentro de un programa.</a:t>
            </a:r>
            <a:endParaRPr sz="2000" dirty="0"/>
          </a:p>
          <a:p>
            <a:pPr marL="0" marR="0" lvl="0" indent="-114300" algn="l" rtl="0">
              <a:spcBef>
                <a:spcPts val="0"/>
              </a:spcBef>
              <a:spcAft>
                <a:spcPts val="0"/>
              </a:spcAft>
              <a:buClr>
                <a:srgbClr val="282C33"/>
              </a:buClr>
              <a:buSzPts val="1800"/>
              <a:buFont typeface="Arial"/>
              <a:buChar char="•"/>
            </a:pPr>
            <a:r>
              <a:rPr lang="es-ES" sz="2000" b="0" i="0" dirty="0">
                <a:solidFill>
                  <a:srgbClr val="282C33"/>
                </a:solidFill>
                <a:latin typeface="Arial"/>
                <a:ea typeface="Arial"/>
                <a:cs typeface="Arial"/>
                <a:sym typeface="Arial"/>
              </a:rPr>
              <a:t>Mostrar la estructura de un sitio web o aplicación.</a:t>
            </a:r>
            <a:endParaRPr sz="2000" dirty="0"/>
          </a:p>
          <a:p>
            <a:pPr marL="0" marR="0" lvl="0" indent="-114300" algn="l" rtl="0">
              <a:spcBef>
                <a:spcPts val="0"/>
              </a:spcBef>
              <a:spcAft>
                <a:spcPts val="0"/>
              </a:spcAft>
              <a:buClr>
                <a:srgbClr val="282C33"/>
              </a:buClr>
              <a:buSzPts val="1800"/>
              <a:buFont typeface="Arial"/>
              <a:buChar char="•"/>
            </a:pPr>
            <a:r>
              <a:rPr lang="es-ES" sz="2000" b="0" i="0" dirty="0">
                <a:solidFill>
                  <a:srgbClr val="282C33"/>
                </a:solidFill>
                <a:latin typeface="Arial"/>
                <a:ea typeface="Arial"/>
                <a:cs typeface="Arial"/>
                <a:sym typeface="Arial"/>
              </a:rPr>
              <a:t>Comprender cómo los usuarios navegan por un sitio web o programa.</a:t>
            </a:r>
            <a:endParaRPr sz="2000" dirty="0"/>
          </a:p>
          <a:p>
            <a:pPr marL="0" marR="0" lvl="0" indent="0" algn="l" rtl="0">
              <a:spcBef>
                <a:spcPts val="0"/>
              </a:spcBef>
              <a:spcAft>
                <a:spcPts val="0"/>
              </a:spcAft>
              <a:buNone/>
            </a:pPr>
            <a:endParaRPr sz="2000" b="0" i="0" dirty="0">
              <a:solidFill>
                <a:srgbClr val="282C33"/>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7000"/>
            <a:lum/>
          </a:blip>
          <a:srcRect/>
          <a:stretch>
            <a:fillRect/>
          </a:stretch>
        </a:blipFill>
        <a:effectLst/>
      </p:bgPr>
    </p:bg>
    <p:spTree>
      <p:nvGrpSpPr>
        <p:cNvPr id="1" name="Shape 352"/>
        <p:cNvGrpSpPr/>
        <p:nvPr/>
      </p:nvGrpSpPr>
      <p:grpSpPr>
        <a:xfrm>
          <a:off x="0" y="0"/>
          <a:ext cx="0" cy="0"/>
          <a:chOff x="0" y="0"/>
          <a:chExt cx="0" cy="0"/>
        </a:xfrm>
      </p:grpSpPr>
      <p:sp>
        <p:nvSpPr>
          <p:cNvPr id="353" name="Google Shape;353;p1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18</a:t>
            </a:fld>
            <a:endParaRPr/>
          </a:p>
        </p:txBody>
      </p:sp>
      <p:pic>
        <p:nvPicPr>
          <p:cNvPr id="354" name="Google Shape;354;p14"/>
          <p:cNvPicPr preferRelativeResize="0"/>
          <p:nvPr/>
        </p:nvPicPr>
        <p:blipFill rotWithShape="1">
          <a:blip r:embed="rId4">
            <a:alphaModFix/>
          </a:blip>
          <a:srcRect/>
          <a:stretch/>
        </p:blipFill>
        <p:spPr>
          <a:xfrm>
            <a:off x="285565" y="126394"/>
            <a:ext cx="11620870" cy="483207"/>
          </a:xfrm>
          <a:prstGeom prst="rect">
            <a:avLst/>
          </a:prstGeom>
          <a:noFill/>
          <a:ln>
            <a:noFill/>
          </a:ln>
        </p:spPr>
      </p:pic>
      <p:sp>
        <p:nvSpPr>
          <p:cNvPr id="355" name="Google Shape;355;p14"/>
          <p:cNvSpPr txBox="1"/>
          <p:nvPr/>
        </p:nvSpPr>
        <p:spPr>
          <a:xfrm>
            <a:off x="285565" y="115051"/>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b="0" i="1" u="sng" strike="noStrike" cap="none" dirty="0">
                <a:solidFill>
                  <a:srgbClr val="121212"/>
                </a:solidFill>
                <a:latin typeface="Anton"/>
                <a:ea typeface="Anton"/>
                <a:cs typeface="Anton"/>
                <a:sym typeface="Anton"/>
              </a:rPr>
              <a:t>COMO PLANIFICAR MI DIAGRAMA DE FLUJO</a:t>
            </a:r>
            <a:endParaRPr sz="4000" b="0" i="1" u="sng" strike="noStrike" cap="none" dirty="0">
              <a:solidFill>
                <a:srgbClr val="121212"/>
              </a:solidFill>
              <a:latin typeface="Anton"/>
              <a:ea typeface="Anton"/>
              <a:cs typeface="Anton"/>
              <a:sym typeface="Anton"/>
            </a:endParaRPr>
          </a:p>
        </p:txBody>
      </p:sp>
      <p:sp>
        <p:nvSpPr>
          <p:cNvPr id="356" name="Google Shape;356;p14"/>
          <p:cNvSpPr txBox="1"/>
          <p:nvPr/>
        </p:nvSpPr>
        <p:spPr>
          <a:xfrm>
            <a:off x="1219709" y="1202010"/>
            <a:ext cx="10085033" cy="5016718"/>
          </a:xfrm>
          <a:prstGeom prst="rect">
            <a:avLst/>
          </a:prstGeom>
          <a:noFill/>
          <a:ln>
            <a:noFill/>
          </a:ln>
        </p:spPr>
        <p:txBody>
          <a:bodyPr spcFirstLastPara="1" wrap="square" lIns="91425" tIns="45700" rIns="91425" bIns="45700" anchor="t" anchorCtr="0">
            <a:spAutoFit/>
          </a:bodyPr>
          <a:lstStyle/>
          <a:p>
            <a:pPr marL="0" marR="0" lvl="0" indent="-114300" algn="l" rtl="0">
              <a:spcBef>
                <a:spcPts val="0"/>
              </a:spcBef>
              <a:spcAft>
                <a:spcPts val="0"/>
              </a:spcAft>
              <a:buClr>
                <a:srgbClr val="282C33"/>
              </a:buClr>
              <a:buSzPts val="1800"/>
              <a:buFont typeface="Twentieth Century"/>
              <a:buAutoNum type="arabicPeriod"/>
            </a:pPr>
            <a:r>
              <a:rPr lang="es-ES" sz="2000" b="1" i="0" dirty="0">
                <a:solidFill>
                  <a:srgbClr val="282C33"/>
                </a:solidFill>
                <a:latin typeface="Arial"/>
                <a:ea typeface="Arial"/>
                <a:cs typeface="Arial"/>
                <a:sym typeface="Arial"/>
              </a:rPr>
              <a:t>Define su propósito y alcance.. </a:t>
            </a:r>
            <a:r>
              <a:rPr lang="es-ES" sz="2000" b="0" i="0" dirty="0">
                <a:solidFill>
                  <a:srgbClr val="282C33"/>
                </a:solidFill>
                <a:latin typeface="Arial"/>
                <a:ea typeface="Arial"/>
                <a:cs typeface="Arial"/>
                <a:sym typeface="Arial"/>
              </a:rPr>
              <a:t>¿Qué deseas lograr? ¿Estás considerando las cosas correctas con un punto inicial y final apropiados para alcanzar ese propósito? Realiza una investigación lo suficientemente detallada.</a:t>
            </a:r>
            <a:br>
              <a:rPr lang="es-ES" sz="2000" b="0" i="0" dirty="0">
                <a:solidFill>
                  <a:srgbClr val="282C33"/>
                </a:solidFill>
                <a:latin typeface="Arial"/>
                <a:ea typeface="Arial"/>
                <a:cs typeface="Arial"/>
                <a:sym typeface="Arial"/>
              </a:rPr>
            </a:br>
            <a:endParaRPr sz="2000" b="0" i="0" dirty="0">
              <a:solidFill>
                <a:srgbClr val="282C33"/>
              </a:solidFill>
              <a:latin typeface="Arial"/>
              <a:ea typeface="Arial"/>
              <a:cs typeface="Arial"/>
              <a:sym typeface="Arial"/>
            </a:endParaRPr>
          </a:p>
          <a:p>
            <a:pPr marL="0" marR="0" lvl="0" indent="-114300" algn="l" rtl="0">
              <a:spcBef>
                <a:spcPts val="0"/>
              </a:spcBef>
              <a:spcAft>
                <a:spcPts val="0"/>
              </a:spcAft>
              <a:buClr>
                <a:srgbClr val="282C33"/>
              </a:buClr>
              <a:buSzPts val="1800"/>
              <a:buFont typeface="Twentieth Century"/>
              <a:buAutoNum type="arabicPeriod"/>
            </a:pPr>
            <a:r>
              <a:rPr lang="es-ES" sz="2000" b="1" i="0" dirty="0">
                <a:solidFill>
                  <a:srgbClr val="282C33"/>
                </a:solidFill>
                <a:latin typeface="Arial"/>
                <a:ea typeface="Arial"/>
                <a:cs typeface="Arial"/>
                <a:sym typeface="Arial"/>
              </a:rPr>
              <a:t>Identificar las tareas en orden cronológico</a:t>
            </a:r>
            <a:r>
              <a:rPr lang="es-ES" sz="2000" b="0" i="0" dirty="0">
                <a:solidFill>
                  <a:srgbClr val="282C33"/>
                </a:solidFill>
                <a:latin typeface="Arial"/>
                <a:ea typeface="Arial"/>
                <a:cs typeface="Arial"/>
                <a:sym typeface="Arial"/>
              </a:rPr>
              <a:t>. La observación de un proceso o la revisión de cualquier documentación existente. Poder escribir los pasos en forma de notas o comenzar con un diagrama en versión borrador.</a:t>
            </a:r>
            <a:br>
              <a:rPr lang="es-ES" sz="2000" b="0" i="0" dirty="0">
                <a:solidFill>
                  <a:srgbClr val="282C33"/>
                </a:solidFill>
                <a:latin typeface="Arial"/>
                <a:ea typeface="Arial"/>
                <a:cs typeface="Arial"/>
                <a:sym typeface="Arial"/>
              </a:rPr>
            </a:br>
            <a:endParaRPr sz="2000" b="0" i="0" dirty="0">
              <a:solidFill>
                <a:srgbClr val="282C33"/>
              </a:solidFill>
              <a:latin typeface="Arial"/>
              <a:ea typeface="Arial"/>
              <a:cs typeface="Arial"/>
              <a:sym typeface="Arial"/>
            </a:endParaRPr>
          </a:p>
          <a:p>
            <a:pPr marL="0" marR="0" lvl="0" indent="-114300" algn="l" rtl="0">
              <a:spcBef>
                <a:spcPts val="0"/>
              </a:spcBef>
              <a:spcAft>
                <a:spcPts val="0"/>
              </a:spcAft>
              <a:buClr>
                <a:srgbClr val="282C33"/>
              </a:buClr>
              <a:buSzPts val="1800"/>
              <a:buFont typeface="Twentieth Century"/>
              <a:buAutoNum type="arabicPeriod"/>
            </a:pPr>
            <a:r>
              <a:rPr lang="es-ES" sz="2000" b="1" dirty="0" err="1">
                <a:solidFill>
                  <a:srgbClr val="282C33"/>
                </a:solidFill>
              </a:rPr>
              <a:t>Organízarlos</a:t>
            </a:r>
            <a:r>
              <a:rPr lang="es-ES" sz="2000" b="1" i="0" dirty="0">
                <a:solidFill>
                  <a:srgbClr val="282C33"/>
                </a:solidFill>
                <a:latin typeface="Arial"/>
                <a:ea typeface="Arial"/>
                <a:cs typeface="Arial"/>
                <a:sym typeface="Arial"/>
              </a:rPr>
              <a:t> por tipo y figura, </a:t>
            </a:r>
            <a:r>
              <a:rPr lang="es-ES" sz="2000" b="0" i="0" dirty="0">
                <a:solidFill>
                  <a:srgbClr val="282C33"/>
                </a:solidFill>
                <a:latin typeface="Arial"/>
                <a:ea typeface="Arial"/>
                <a:cs typeface="Arial"/>
                <a:sym typeface="Arial"/>
              </a:rPr>
              <a:t>correspondiente, como procesos, decisiones, datos, entradas o salidas.</a:t>
            </a:r>
            <a:br>
              <a:rPr lang="es-ES" sz="2000" b="0" i="0" dirty="0">
                <a:solidFill>
                  <a:srgbClr val="282C33"/>
                </a:solidFill>
                <a:latin typeface="Arial"/>
                <a:ea typeface="Arial"/>
                <a:cs typeface="Arial"/>
                <a:sym typeface="Arial"/>
              </a:rPr>
            </a:br>
            <a:endParaRPr sz="2000" b="0" i="0" dirty="0">
              <a:solidFill>
                <a:srgbClr val="282C33"/>
              </a:solidFill>
              <a:latin typeface="Arial"/>
              <a:ea typeface="Arial"/>
              <a:cs typeface="Arial"/>
              <a:sym typeface="Arial"/>
            </a:endParaRPr>
          </a:p>
          <a:p>
            <a:pPr marL="0" marR="0" lvl="0" indent="-114300" algn="l" rtl="0">
              <a:spcBef>
                <a:spcPts val="0"/>
              </a:spcBef>
              <a:spcAft>
                <a:spcPts val="0"/>
              </a:spcAft>
              <a:buClr>
                <a:srgbClr val="282C33"/>
              </a:buClr>
              <a:buSzPts val="1800"/>
              <a:buFont typeface="Twentieth Century"/>
              <a:buAutoNum type="arabicPeriod"/>
            </a:pPr>
            <a:r>
              <a:rPr lang="es-ES" sz="2000" b="1" i="0" dirty="0">
                <a:solidFill>
                  <a:srgbClr val="282C33"/>
                </a:solidFill>
                <a:latin typeface="Arial"/>
                <a:ea typeface="Arial"/>
                <a:cs typeface="Arial"/>
                <a:sym typeface="Arial"/>
              </a:rPr>
              <a:t>Crea tu diagrama</a:t>
            </a:r>
            <a:r>
              <a:rPr lang="es-ES" sz="2000" b="0" i="0" dirty="0">
                <a:solidFill>
                  <a:srgbClr val="282C33"/>
                </a:solidFill>
                <a:latin typeface="Arial"/>
                <a:ea typeface="Arial"/>
                <a:cs typeface="Arial"/>
                <a:sym typeface="Arial"/>
              </a:rPr>
              <a:t>, ya sea dibujándolo a mano o usando un programa.</a:t>
            </a:r>
            <a:br>
              <a:rPr lang="es-ES" sz="2000" b="0" i="0" dirty="0">
                <a:solidFill>
                  <a:srgbClr val="282C33"/>
                </a:solidFill>
                <a:latin typeface="Arial"/>
                <a:ea typeface="Arial"/>
                <a:cs typeface="Arial"/>
                <a:sym typeface="Arial"/>
              </a:rPr>
            </a:br>
            <a:endParaRPr sz="2000" b="0" i="0" dirty="0">
              <a:solidFill>
                <a:srgbClr val="282C33"/>
              </a:solidFill>
              <a:latin typeface="Arial"/>
              <a:ea typeface="Arial"/>
              <a:cs typeface="Arial"/>
              <a:sym typeface="Arial"/>
            </a:endParaRPr>
          </a:p>
          <a:p>
            <a:pPr marL="0" marR="0" lvl="0" indent="-114300" algn="l" rtl="0">
              <a:spcBef>
                <a:spcPts val="0"/>
              </a:spcBef>
              <a:spcAft>
                <a:spcPts val="0"/>
              </a:spcAft>
              <a:buClr>
                <a:srgbClr val="282C33"/>
              </a:buClr>
              <a:buSzPts val="1800"/>
              <a:buFont typeface="Twentieth Century"/>
              <a:buAutoNum type="arabicPeriod"/>
            </a:pPr>
            <a:r>
              <a:rPr lang="es-ES" sz="2000" b="1" i="0" dirty="0">
                <a:solidFill>
                  <a:srgbClr val="282C33"/>
                </a:solidFill>
                <a:latin typeface="Arial"/>
                <a:ea typeface="Arial"/>
                <a:cs typeface="Arial"/>
                <a:sym typeface="Arial"/>
              </a:rPr>
              <a:t>Confirma tu diagrama de flujo</a:t>
            </a:r>
            <a:r>
              <a:rPr lang="es-ES" sz="2000" b="0" i="0" dirty="0">
                <a:solidFill>
                  <a:srgbClr val="282C33"/>
                </a:solidFill>
                <a:latin typeface="Arial"/>
                <a:ea typeface="Arial"/>
                <a:cs typeface="Arial"/>
                <a:sym typeface="Arial"/>
              </a:rPr>
              <a:t>, verificando todos los pasos con las personas que participan en el proceso. Observa el proceso para asegurarte de no dejar de lado nada que sea importante para tu propósito.</a:t>
            </a:r>
            <a:endParaRPr sz="20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1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19</a:t>
            </a:fld>
            <a:endParaRPr/>
          </a:p>
        </p:txBody>
      </p:sp>
      <p:pic>
        <p:nvPicPr>
          <p:cNvPr id="362" name="Google Shape;362;p15"/>
          <p:cNvPicPr preferRelativeResize="0"/>
          <p:nvPr/>
        </p:nvPicPr>
        <p:blipFill rotWithShape="1">
          <a:blip r:embed="rId3">
            <a:alphaModFix/>
          </a:blip>
          <a:srcRect/>
          <a:stretch/>
        </p:blipFill>
        <p:spPr>
          <a:xfrm>
            <a:off x="285565" y="126394"/>
            <a:ext cx="11620870" cy="483207"/>
          </a:xfrm>
          <a:prstGeom prst="rect">
            <a:avLst/>
          </a:prstGeom>
          <a:noFill/>
          <a:ln>
            <a:noFill/>
          </a:ln>
        </p:spPr>
      </p:pic>
      <p:sp>
        <p:nvSpPr>
          <p:cNvPr id="363" name="Google Shape;363;p15"/>
          <p:cNvSpPr txBox="1"/>
          <p:nvPr/>
        </p:nvSpPr>
        <p:spPr>
          <a:xfrm>
            <a:off x="717589" y="256927"/>
            <a:ext cx="10085033"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i="1" u="sng" dirty="0">
                <a:solidFill>
                  <a:srgbClr val="121212"/>
                </a:solidFill>
                <a:latin typeface="Anton"/>
                <a:ea typeface="Anton"/>
                <a:cs typeface="Anton"/>
                <a:sym typeface="Anton"/>
              </a:rPr>
              <a:t>ELEMENTOS DE UN DIAGRAMA DE FLUJO</a:t>
            </a:r>
            <a:endParaRPr sz="4000" b="0" i="1" u="sng" strike="noStrike" cap="none" dirty="0">
              <a:solidFill>
                <a:srgbClr val="121212"/>
              </a:solidFill>
              <a:latin typeface="Anton"/>
              <a:ea typeface="Anton"/>
              <a:cs typeface="Anton"/>
              <a:sym typeface="Anton"/>
            </a:endParaRPr>
          </a:p>
        </p:txBody>
      </p:sp>
      <p:pic>
        <p:nvPicPr>
          <p:cNvPr id="364" name="Google Shape;364;p15"/>
          <p:cNvPicPr preferRelativeResize="0"/>
          <p:nvPr/>
        </p:nvPicPr>
        <p:blipFill rotWithShape="1">
          <a:blip r:embed="rId4">
            <a:alphaModFix/>
          </a:blip>
          <a:srcRect/>
          <a:stretch/>
        </p:blipFill>
        <p:spPr>
          <a:xfrm>
            <a:off x="425514" y="1191183"/>
            <a:ext cx="11480922" cy="2955304"/>
          </a:xfrm>
          <a:prstGeom prst="rect">
            <a:avLst/>
          </a:prstGeom>
          <a:noFill/>
          <a:ln>
            <a:noFill/>
          </a:ln>
        </p:spPr>
      </p:pic>
      <p:pic>
        <p:nvPicPr>
          <p:cNvPr id="365" name="Google Shape;365;p15"/>
          <p:cNvPicPr preferRelativeResize="0"/>
          <p:nvPr/>
        </p:nvPicPr>
        <p:blipFill rotWithShape="1">
          <a:blip r:embed="rId5">
            <a:alphaModFix/>
          </a:blip>
          <a:srcRect/>
          <a:stretch/>
        </p:blipFill>
        <p:spPr>
          <a:xfrm>
            <a:off x="425514" y="4146488"/>
            <a:ext cx="7069587" cy="2683494"/>
          </a:xfrm>
          <a:prstGeom prst="rect">
            <a:avLst/>
          </a:prstGeom>
          <a:noFill/>
          <a:ln>
            <a:noFill/>
          </a:ln>
        </p:spPr>
      </p:pic>
      <p:pic>
        <p:nvPicPr>
          <p:cNvPr id="366" name="Google Shape;366;p15"/>
          <p:cNvPicPr preferRelativeResize="0"/>
          <p:nvPr/>
        </p:nvPicPr>
        <p:blipFill rotWithShape="1">
          <a:blip r:embed="rId6">
            <a:alphaModFix/>
          </a:blip>
          <a:srcRect/>
          <a:stretch/>
        </p:blipFill>
        <p:spPr>
          <a:xfrm>
            <a:off x="7495101" y="4146487"/>
            <a:ext cx="4411334" cy="268349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2</a:t>
            </a:fld>
            <a:endParaRPr/>
          </a:p>
        </p:txBody>
      </p:sp>
      <p:pic>
        <p:nvPicPr>
          <p:cNvPr id="248" name="Google Shape;248;p2"/>
          <p:cNvPicPr preferRelativeResize="0"/>
          <p:nvPr/>
        </p:nvPicPr>
        <p:blipFill rotWithShape="1">
          <a:blip r:embed="rId3">
            <a:alphaModFix/>
          </a:blip>
          <a:srcRect/>
          <a:stretch/>
        </p:blipFill>
        <p:spPr>
          <a:xfrm>
            <a:off x="213064" y="126393"/>
            <a:ext cx="11620870" cy="483207"/>
          </a:xfrm>
          <a:prstGeom prst="rect">
            <a:avLst/>
          </a:prstGeom>
          <a:noFill/>
          <a:ln>
            <a:noFill/>
          </a:ln>
        </p:spPr>
      </p:pic>
      <p:sp>
        <p:nvSpPr>
          <p:cNvPr id="249" name="Google Shape;249;p2"/>
          <p:cNvSpPr txBox="1"/>
          <p:nvPr/>
        </p:nvSpPr>
        <p:spPr>
          <a:xfrm>
            <a:off x="1269507" y="653706"/>
            <a:ext cx="9108489"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3600" b="0" i="1" u="none" strike="noStrike" cap="none">
                <a:solidFill>
                  <a:srgbClr val="121212"/>
                </a:solidFill>
                <a:latin typeface="Anton"/>
                <a:ea typeface="Anton"/>
                <a:cs typeface="Anton"/>
                <a:sym typeface="Anton"/>
              </a:rPr>
              <a:t>LENGUAJES DE </a:t>
            </a:r>
            <a:r>
              <a:rPr lang="es-ES" sz="3600" i="1">
                <a:solidFill>
                  <a:srgbClr val="121212"/>
                </a:solidFill>
                <a:latin typeface="Anton"/>
                <a:ea typeface="Anton"/>
                <a:cs typeface="Anton"/>
                <a:sym typeface="Anton"/>
              </a:rPr>
              <a:t>PROGRAMACIÓN</a:t>
            </a:r>
            <a:endParaRPr sz="3600" b="0" i="1" u="none" strike="noStrike" cap="none">
              <a:solidFill>
                <a:srgbClr val="121212"/>
              </a:solidFill>
              <a:latin typeface="Anton"/>
              <a:ea typeface="Anton"/>
              <a:cs typeface="Anton"/>
              <a:sym typeface="Anton"/>
            </a:endParaRPr>
          </a:p>
        </p:txBody>
      </p:sp>
      <p:pic>
        <p:nvPicPr>
          <p:cNvPr id="250" name="Google Shape;250;p2"/>
          <p:cNvPicPr preferRelativeResize="0"/>
          <p:nvPr/>
        </p:nvPicPr>
        <p:blipFill rotWithShape="1">
          <a:blip r:embed="rId4">
            <a:alphaModFix/>
          </a:blip>
          <a:srcRect/>
          <a:stretch/>
        </p:blipFill>
        <p:spPr>
          <a:xfrm>
            <a:off x="1769376" y="2835737"/>
            <a:ext cx="1186525" cy="1186525"/>
          </a:xfrm>
          <a:prstGeom prst="rect">
            <a:avLst/>
          </a:prstGeom>
          <a:noFill/>
          <a:ln>
            <a:noFill/>
          </a:ln>
        </p:spPr>
      </p:pic>
      <p:sp>
        <p:nvSpPr>
          <p:cNvPr id="251" name="Google Shape;251;p2"/>
          <p:cNvSpPr txBox="1"/>
          <p:nvPr/>
        </p:nvSpPr>
        <p:spPr>
          <a:xfrm>
            <a:off x="3773010" y="2427995"/>
            <a:ext cx="6724842" cy="2874000"/>
          </a:xfrm>
          <a:prstGeom prst="rect">
            <a:avLst/>
          </a:prstGeom>
          <a:noFill/>
          <a:ln>
            <a:noFill/>
          </a:ln>
        </p:spPr>
        <p:txBody>
          <a:bodyPr spcFirstLastPara="1" wrap="square" lIns="91425" tIns="91425" rIns="91425" bIns="91425" anchor="ctr" anchorCtr="0">
            <a:noAutofit/>
          </a:bodyPr>
          <a:lstStyle/>
          <a:p>
            <a:pPr marL="457200" marR="0" lvl="0" indent="-342900" algn="l" rtl="0">
              <a:lnSpc>
                <a:spcPct val="115000"/>
              </a:lnSpc>
              <a:spcBef>
                <a:spcPts val="1000"/>
              </a:spcBef>
              <a:spcAft>
                <a:spcPts val="0"/>
              </a:spcAft>
              <a:buClr>
                <a:srgbClr val="000000"/>
              </a:buClr>
              <a:buSzPts val="1800"/>
              <a:buFont typeface="Arial"/>
              <a:buChar char="●"/>
            </a:pPr>
            <a:r>
              <a:rPr lang="es-ES" sz="2000" b="0" i="0" u="none" strike="noStrike" cap="none" dirty="0">
                <a:solidFill>
                  <a:srgbClr val="000000"/>
                </a:solidFill>
                <a:latin typeface="Helvetica Neue Light"/>
                <a:ea typeface="Helvetica Neue Light"/>
                <a:cs typeface="Helvetica Neue Light"/>
                <a:sym typeface="Helvetica Neue Light"/>
              </a:rPr>
              <a:t>¿Cuál fue el primer lenguaje de programación de la historia? </a:t>
            </a:r>
            <a:endParaRPr sz="2000" dirty="0"/>
          </a:p>
          <a:p>
            <a:pPr marL="457200" marR="0" lvl="0" indent="-342900" algn="l" rtl="0">
              <a:lnSpc>
                <a:spcPct val="115000"/>
              </a:lnSpc>
              <a:spcBef>
                <a:spcPts val="1000"/>
              </a:spcBef>
              <a:spcAft>
                <a:spcPts val="0"/>
              </a:spcAft>
              <a:buClr>
                <a:srgbClr val="000000"/>
              </a:buClr>
              <a:buSzPts val="1800"/>
              <a:buFont typeface="Arial"/>
              <a:buChar char="●"/>
            </a:pPr>
            <a:r>
              <a:rPr lang="es-ES" sz="2000" dirty="0">
                <a:latin typeface="Helvetica Neue Light"/>
                <a:ea typeface="Helvetica Neue Light"/>
                <a:cs typeface="Helvetica Neue Light"/>
                <a:sym typeface="Helvetica Neue Light"/>
              </a:rPr>
              <a:t>¿Cuántos</a:t>
            </a:r>
            <a:r>
              <a:rPr lang="es-ES" sz="2000" b="0" i="0" u="none" strike="noStrike" cap="none" dirty="0">
                <a:solidFill>
                  <a:srgbClr val="000000"/>
                </a:solidFill>
                <a:latin typeface="Helvetica Neue Light"/>
                <a:ea typeface="Helvetica Neue Light"/>
                <a:cs typeface="Helvetica Neue Light"/>
                <a:sym typeface="Helvetica Neue Light"/>
              </a:rPr>
              <a:t> lenguajes hay en la actualidad y por qué hay tantos?</a:t>
            </a:r>
            <a:endParaRPr sz="2000" dirty="0"/>
          </a:p>
          <a:p>
            <a:pPr marL="457200" marR="0" lvl="0" indent="-342900" algn="l" rtl="0">
              <a:lnSpc>
                <a:spcPct val="115000"/>
              </a:lnSpc>
              <a:spcBef>
                <a:spcPts val="1000"/>
              </a:spcBef>
              <a:spcAft>
                <a:spcPts val="0"/>
              </a:spcAft>
              <a:buClr>
                <a:srgbClr val="000000"/>
              </a:buClr>
              <a:buSzPts val="1800"/>
              <a:buFont typeface="Arial"/>
              <a:buChar char="●"/>
            </a:pPr>
            <a:r>
              <a:rPr lang="es-ES" sz="2000" dirty="0">
                <a:latin typeface="Helvetica Neue Light"/>
                <a:ea typeface="Helvetica Neue Light"/>
                <a:cs typeface="Helvetica Neue Light"/>
                <a:sym typeface="Helvetica Neue Light"/>
              </a:rPr>
              <a:t>Cómo</a:t>
            </a:r>
            <a:r>
              <a:rPr lang="es-ES" sz="2000" b="0" i="0" u="none" strike="noStrike" cap="none" dirty="0">
                <a:solidFill>
                  <a:srgbClr val="000000"/>
                </a:solidFill>
                <a:latin typeface="Helvetica Neue Light"/>
                <a:ea typeface="Helvetica Neue Light"/>
                <a:cs typeface="Helvetica Neue Light"/>
                <a:sym typeface="Helvetica Neue Light"/>
              </a:rPr>
              <a:t> evolucionaron los lenguajes a lo largo de la historia.</a:t>
            </a:r>
            <a:endParaRPr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3</a:t>
            </a:fld>
            <a:endParaRPr/>
          </a:p>
        </p:txBody>
      </p:sp>
      <p:pic>
        <p:nvPicPr>
          <p:cNvPr id="257" name="Google Shape;257;p3"/>
          <p:cNvPicPr preferRelativeResize="0"/>
          <p:nvPr/>
        </p:nvPicPr>
        <p:blipFill rotWithShape="1">
          <a:blip r:embed="rId3">
            <a:alphaModFix/>
          </a:blip>
          <a:srcRect/>
          <a:stretch/>
        </p:blipFill>
        <p:spPr>
          <a:xfrm>
            <a:off x="213064" y="126393"/>
            <a:ext cx="11620870" cy="483207"/>
          </a:xfrm>
          <a:prstGeom prst="rect">
            <a:avLst/>
          </a:prstGeom>
          <a:noFill/>
          <a:ln>
            <a:noFill/>
          </a:ln>
        </p:spPr>
      </p:pic>
      <p:sp>
        <p:nvSpPr>
          <p:cNvPr id="258" name="Google Shape;258;p3"/>
          <p:cNvSpPr txBox="1"/>
          <p:nvPr/>
        </p:nvSpPr>
        <p:spPr>
          <a:xfrm>
            <a:off x="1455938" y="925187"/>
            <a:ext cx="9108489"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3600" b="0" i="1" u="sng" strike="noStrike" cap="none" dirty="0">
                <a:solidFill>
                  <a:srgbClr val="121212"/>
                </a:solidFill>
                <a:latin typeface="Anton"/>
                <a:ea typeface="Anton"/>
                <a:cs typeface="Anton"/>
                <a:sym typeface="Anton"/>
              </a:rPr>
              <a:t>HISTORIA DE LOS LENGUAJES DE PROGRAMACION</a:t>
            </a:r>
            <a:endParaRPr sz="3600" b="0" i="1" u="sng" strike="noStrike" cap="none" dirty="0">
              <a:solidFill>
                <a:srgbClr val="121212"/>
              </a:solidFill>
              <a:latin typeface="Anton"/>
              <a:ea typeface="Anton"/>
              <a:cs typeface="Anton"/>
              <a:sym typeface="Anton"/>
            </a:endParaRPr>
          </a:p>
        </p:txBody>
      </p:sp>
      <p:pic>
        <p:nvPicPr>
          <p:cNvPr id="259" name="Google Shape;259;p3"/>
          <p:cNvPicPr preferRelativeResize="0"/>
          <p:nvPr/>
        </p:nvPicPr>
        <p:blipFill rotWithShape="1">
          <a:blip r:embed="rId4">
            <a:alphaModFix/>
          </a:blip>
          <a:srcRect/>
          <a:stretch/>
        </p:blipFill>
        <p:spPr>
          <a:xfrm>
            <a:off x="2128055" y="1801664"/>
            <a:ext cx="6928790" cy="2371983"/>
          </a:xfrm>
          <a:prstGeom prst="rect">
            <a:avLst/>
          </a:prstGeom>
          <a:noFill/>
          <a:ln>
            <a:noFill/>
          </a:ln>
        </p:spPr>
      </p:pic>
      <p:sp>
        <p:nvSpPr>
          <p:cNvPr id="260" name="Google Shape;260;p3"/>
          <p:cNvSpPr txBox="1"/>
          <p:nvPr/>
        </p:nvSpPr>
        <p:spPr>
          <a:xfrm>
            <a:off x="1851264" y="4377309"/>
            <a:ext cx="8038500" cy="1574108"/>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s-ES" sz="1800" b="0" i="0" u="none" strike="noStrike" cap="none" dirty="0">
                <a:solidFill>
                  <a:srgbClr val="000000"/>
                </a:solidFill>
                <a:latin typeface="Helvetica Neue Light"/>
                <a:ea typeface="Helvetica Neue Light"/>
                <a:cs typeface="Helvetica Neue Light"/>
                <a:sym typeface="Helvetica Neue Light"/>
              </a:rPr>
              <a:t>En 1833 cuando en Inglaterra Ada Lovelace conoce a un señor llamado Charles Babbage, quien no es ni </a:t>
            </a:r>
            <a:r>
              <a:rPr lang="es-ES" sz="1800" dirty="0">
                <a:latin typeface="Helvetica Neue Light"/>
                <a:ea typeface="Helvetica Neue Light"/>
                <a:cs typeface="Helvetica Neue Light"/>
                <a:sym typeface="Helvetica Neue Light"/>
              </a:rPr>
              <a:t>más</a:t>
            </a:r>
            <a:r>
              <a:rPr lang="es-ES" sz="1800" b="0" i="0" u="none" strike="noStrike" cap="none" dirty="0">
                <a:solidFill>
                  <a:srgbClr val="000000"/>
                </a:solidFill>
                <a:latin typeface="Helvetica Neue Light"/>
                <a:ea typeface="Helvetica Neue Light"/>
                <a:cs typeface="Helvetica Neue Light"/>
                <a:sym typeface="Helvetica Neue Light"/>
              </a:rPr>
              <a:t> ni menos a quien se lo conoce como el padre de la computación, en ese entonces </a:t>
            </a:r>
            <a:r>
              <a:rPr lang="es-ES" sz="1800" dirty="0">
                <a:latin typeface="Helvetica Neue Light"/>
                <a:ea typeface="Helvetica Neue Light"/>
                <a:cs typeface="Helvetica Neue Light"/>
                <a:sym typeface="Helvetica Neue Light"/>
              </a:rPr>
              <a:t>él había</a:t>
            </a:r>
            <a:r>
              <a:rPr lang="es-ES" sz="1800" b="0" i="0" u="none" strike="noStrike" cap="none" dirty="0">
                <a:solidFill>
                  <a:srgbClr val="000000"/>
                </a:solidFill>
                <a:latin typeface="Helvetica Neue Light"/>
                <a:ea typeface="Helvetica Neue Light"/>
                <a:cs typeface="Helvetica Neue Light"/>
                <a:sym typeface="Helvetica Neue Light"/>
              </a:rPr>
              <a:t> creado una calculadora bastante avanzada que no solamente sumaba y restaba, sino que podía resolver cualquier ecuación.</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4</a:t>
            </a:fld>
            <a:endParaRPr/>
          </a:p>
        </p:txBody>
      </p:sp>
      <p:pic>
        <p:nvPicPr>
          <p:cNvPr id="266" name="Google Shape;266;p4"/>
          <p:cNvPicPr preferRelativeResize="0"/>
          <p:nvPr/>
        </p:nvPicPr>
        <p:blipFill rotWithShape="1">
          <a:blip r:embed="rId3">
            <a:alphaModFix/>
          </a:blip>
          <a:srcRect/>
          <a:stretch/>
        </p:blipFill>
        <p:spPr>
          <a:xfrm>
            <a:off x="213064" y="126393"/>
            <a:ext cx="11620870" cy="483207"/>
          </a:xfrm>
          <a:prstGeom prst="rect">
            <a:avLst/>
          </a:prstGeom>
          <a:noFill/>
          <a:ln>
            <a:noFill/>
          </a:ln>
        </p:spPr>
      </p:pic>
      <p:sp>
        <p:nvSpPr>
          <p:cNvPr id="267" name="Google Shape;267;p4"/>
          <p:cNvSpPr txBox="1"/>
          <p:nvPr/>
        </p:nvSpPr>
        <p:spPr>
          <a:xfrm>
            <a:off x="1469254" y="609600"/>
            <a:ext cx="9108489"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3600" b="0" i="1" u="sng" strike="noStrike" cap="none" dirty="0">
                <a:solidFill>
                  <a:srgbClr val="121212"/>
                </a:solidFill>
                <a:latin typeface="Anton"/>
                <a:ea typeface="Anton"/>
                <a:cs typeface="Anton"/>
                <a:sym typeface="Anton"/>
              </a:rPr>
              <a:t>HISTORIA DE LOS LENGUAJES DE </a:t>
            </a:r>
            <a:r>
              <a:rPr lang="es-ES" sz="3600" i="1" u="sng" dirty="0">
                <a:solidFill>
                  <a:srgbClr val="121212"/>
                </a:solidFill>
                <a:latin typeface="Anton"/>
                <a:ea typeface="Anton"/>
                <a:cs typeface="Anton"/>
                <a:sym typeface="Anton"/>
              </a:rPr>
              <a:t>PROGRAMACIÓN</a:t>
            </a:r>
            <a:endParaRPr sz="3600" b="0" i="1" u="sng" strike="noStrike" cap="none" dirty="0">
              <a:solidFill>
                <a:srgbClr val="121212"/>
              </a:solidFill>
              <a:latin typeface="Anton"/>
              <a:ea typeface="Anton"/>
              <a:cs typeface="Anton"/>
              <a:sym typeface="Anton"/>
            </a:endParaRPr>
          </a:p>
        </p:txBody>
      </p:sp>
      <p:pic>
        <p:nvPicPr>
          <p:cNvPr id="268" name="Google Shape;268;p4"/>
          <p:cNvPicPr preferRelativeResize="0"/>
          <p:nvPr/>
        </p:nvPicPr>
        <p:blipFill rotWithShape="1">
          <a:blip r:embed="rId4">
            <a:alphaModFix/>
          </a:blip>
          <a:srcRect/>
          <a:stretch/>
        </p:blipFill>
        <p:spPr>
          <a:xfrm>
            <a:off x="2518117" y="1434906"/>
            <a:ext cx="6912052" cy="50892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5</a:t>
            </a:fld>
            <a:endParaRPr/>
          </a:p>
        </p:txBody>
      </p:sp>
      <p:pic>
        <p:nvPicPr>
          <p:cNvPr id="274" name="Google Shape;274;p5"/>
          <p:cNvPicPr preferRelativeResize="0"/>
          <p:nvPr/>
        </p:nvPicPr>
        <p:blipFill rotWithShape="1">
          <a:blip r:embed="rId3">
            <a:alphaModFix/>
          </a:blip>
          <a:srcRect/>
          <a:stretch/>
        </p:blipFill>
        <p:spPr>
          <a:xfrm>
            <a:off x="213064" y="126393"/>
            <a:ext cx="11620870" cy="483207"/>
          </a:xfrm>
          <a:prstGeom prst="rect">
            <a:avLst/>
          </a:prstGeom>
          <a:noFill/>
          <a:ln>
            <a:noFill/>
          </a:ln>
        </p:spPr>
      </p:pic>
      <p:sp>
        <p:nvSpPr>
          <p:cNvPr id="275" name="Google Shape;275;p5"/>
          <p:cNvSpPr txBox="1"/>
          <p:nvPr/>
        </p:nvSpPr>
        <p:spPr>
          <a:xfrm>
            <a:off x="1313895" y="721001"/>
            <a:ext cx="9108489"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3600" b="0" i="1" u="sng" strike="noStrike" cap="none">
                <a:solidFill>
                  <a:srgbClr val="121212"/>
                </a:solidFill>
                <a:latin typeface="Anton"/>
                <a:ea typeface="Anton"/>
                <a:cs typeface="Anton"/>
                <a:sym typeface="Anton"/>
              </a:rPr>
              <a:t>HISTORIA DE LOS LENGUAJES DE PROGRAMACION</a:t>
            </a:r>
            <a:endParaRPr sz="3600" b="0" i="1" u="sng" strike="noStrike" cap="none">
              <a:solidFill>
                <a:srgbClr val="121212"/>
              </a:solidFill>
              <a:latin typeface="Anton"/>
              <a:ea typeface="Anton"/>
              <a:cs typeface="Anton"/>
              <a:sym typeface="Anton"/>
            </a:endParaRPr>
          </a:p>
        </p:txBody>
      </p:sp>
      <p:pic>
        <p:nvPicPr>
          <p:cNvPr id="276" name="Google Shape;276;p5"/>
          <p:cNvPicPr preferRelativeResize="0"/>
          <p:nvPr/>
        </p:nvPicPr>
        <p:blipFill rotWithShape="1">
          <a:blip r:embed="rId4">
            <a:alphaModFix/>
          </a:blip>
          <a:srcRect/>
          <a:stretch/>
        </p:blipFill>
        <p:spPr>
          <a:xfrm>
            <a:off x="2233004" y="1710101"/>
            <a:ext cx="6973139" cy="2238375"/>
          </a:xfrm>
          <a:prstGeom prst="rect">
            <a:avLst/>
          </a:prstGeom>
          <a:noFill/>
          <a:ln>
            <a:noFill/>
          </a:ln>
        </p:spPr>
      </p:pic>
      <p:sp>
        <p:nvSpPr>
          <p:cNvPr id="277" name="Google Shape;277;p5"/>
          <p:cNvSpPr txBox="1"/>
          <p:nvPr/>
        </p:nvSpPr>
        <p:spPr>
          <a:xfrm>
            <a:off x="2233004" y="4682945"/>
            <a:ext cx="6445200" cy="13233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2000" b="0" i="0" u="none" strike="noStrike" cap="none" dirty="0">
                <a:solidFill>
                  <a:srgbClr val="000000"/>
                </a:solidFill>
                <a:latin typeface="Helvetica Neue Light"/>
                <a:ea typeface="Helvetica Neue Light"/>
                <a:cs typeface="Helvetica Neue Light"/>
                <a:sym typeface="Helvetica Neue Light"/>
              </a:rPr>
              <a:t>En 1936 Alan Turing propone la teoría de la </a:t>
            </a:r>
            <a:r>
              <a:rPr lang="es-ES" sz="2000" dirty="0">
                <a:latin typeface="Helvetica Neue Light"/>
                <a:ea typeface="Helvetica Neue Light"/>
                <a:cs typeface="Helvetica Neue Light"/>
                <a:sym typeface="Helvetica Neue Light"/>
              </a:rPr>
              <a:t>máquina</a:t>
            </a:r>
            <a:r>
              <a:rPr lang="es-ES" sz="2000" b="0" i="0" u="none" strike="noStrike" cap="none" dirty="0">
                <a:solidFill>
                  <a:srgbClr val="000000"/>
                </a:solidFill>
                <a:latin typeface="Helvetica Neue Light"/>
                <a:ea typeface="Helvetica Neue Light"/>
                <a:cs typeface="Helvetica Neue Light"/>
                <a:sym typeface="Helvetica Neue Light"/>
              </a:rPr>
              <a:t> universal, esta teoría dice que </a:t>
            </a:r>
            <a:r>
              <a:rPr lang="es-ES" sz="2000" dirty="0">
                <a:latin typeface="Helvetica Neue Light"/>
                <a:ea typeface="Helvetica Neue Light"/>
                <a:cs typeface="Helvetica Neue Light"/>
                <a:sym typeface="Helvetica Neue Light"/>
              </a:rPr>
              <a:t>esta</a:t>
            </a:r>
            <a:r>
              <a:rPr lang="es-ES" sz="2000" b="0" i="0" u="none" strike="noStrike" cap="none" dirty="0">
                <a:solidFill>
                  <a:srgbClr val="000000"/>
                </a:solidFill>
                <a:latin typeface="Helvetica Neue Light"/>
                <a:ea typeface="Helvetica Neue Light"/>
                <a:cs typeface="Helvetica Neue Light"/>
                <a:sym typeface="Helvetica Neue Light"/>
              </a:rPr>
              <a:t> es una </a:t>
            </a:r>
            <a:r>
              <a:rPr lang="es-ES" sz="2000" dirty="0">
                <a:latin typeface="Helvetica Neue Light"/>
                <a:ea typeface="Helvetica Neue Light"/>
                <a:cs typeface="Helvetica Neue Light"/>
                <a:sym typeface="Helvetica Neue Light"/>
              </a:rPr>
              <a:t>máquina</a:t>
            </a:r>
            <a:r>
              <a:rPr lang="es-ES" sz="2000" b="0" i="0" u="none" strike="noStrike" cap="none" dirty="0">
                <a:solidFill>
                  <a:srgbClr val="000000"/>
                </a:solidFill>
                <a:latin typeface="Helvetica Neue Light"/>
                <a:ea typeface="Helvetica Neue Light"/>
                <a:cs typeface="Helvetica Neue Light"/>
                <a:sym typeface="Helvetica Neue Light"/>
              </a:rPr>
              <a:t> que puede resolver cualquier problema computacional siempre y cuando se le den las instrucciones.</a:t>
            </a:r>
            <a:endParaRPr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6</a:t>
            </a:fld>
            <a:endParaRPr/>
          </a:p>
        </p:txBody>
      </p:sp>
      <p:pic>
        <p:nvPicPr>
          <p:cNvPr id="283" name="Google Shape;283;p6"/>
          <p:cNvPicPr preferRelativeResize="0"/>
          <p:nvPr/>
        </p:nvPicPr>
        <p:blipFill rotWithShape="1">
          <a:blip r:embed="rId3">
            <a:alphaModFix/>
          </a:blip>
          <a:srcRect/>
          <a:stretch/>
        </p:blipFill>
        <p:spPr>
          <a:xfrm>
            <a:off x="213064" y="126393"/>
            <a:ext cx="11620870" cy="483207"/>
          </a:xfrm>
          <a:prstGeom prst="rect">
            <a:avLst/>
          </a:prstGeom>
          <a:noFill/>
          <a:ln>
            <a:noFill/>
          </a:ln>
        </p:spPr>
      </p:pic>
      <p:sp>
        <p:nvSpPr>
          <p:cNvPr id="284" name="Google Shape;284;p6"/>
          <p:cNvSpPr txBox="1"/>
          <p:nvPr/>
        </p:nvSpPr>
        <p:spPr>
          <a:xfrm>
            <a:off x="1313895" y="721001"/>
            <a:ext cx="9108489"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3600" i="1" u="sng" dirty="0">
                <a:solidFill>
                  <a:srgbClr val="121212"/>
                </a:solidFill>
                <a:latin typeface="Anton"/>
                <a:ea typeface="Anton"/>
                <a:cs typeface="Anton"/>
                <a:sym typeface="Anton"/>
              </a:rPr>
              <a:t>HISTORIA DE LOS LENGUAJES DE PROGRAMACION</a:t>
            </a:r>
            <a:endParaRPr sz="3600" b="0" i="1" u="sng" strike="noStrike" cap="none" dirty="0">
              <a:solidFill>
                <a:srgbClr val="121212"/>
              </a:solidFill>
              <a:latin typeface="Anton"/>
              <a:ea typeface="Anton"/>
              <a:cs typeface="Anton"/>
              <a:sym typeface="Anton"/>
            </a:endParaRPr>
          </a:p>
        </p:txBody>
      </p:sp>
      <p:sp>
        <p:nvSpPr>
          <p:cNvPr id="285" name="Google Shape;285;p6"/>
          <p:cNvSpPr txBox="1"/>
          <p:nvPr/>
        </p:nvSpPr>
        <p:spPr>
          <a:xfrm>
            <a:off x="1064525" y="1890943"/>
            <a:ext cx="4235444" cy="34778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2000" dirty="0">
                <a:solidFill>
                  <a:srgbClr val="000000"/>
                </a:solidFill>
                <a:latin typeface="Helvetica Neue Light"/>
                <a:ea typeface="Helvetica Neue Light"/>
                <a:cs typeface="Helvetica Neue Light"/>
                <a:sym typeface="Helvetica Neue Light"/>
              </a:rPr>
              <a:t>En estos tiempos programar eran sacar cables de un lugar y ponerlos en otro, prender o apagar interruptores no había lenguajes de programación. Cuando se programaba con 0 y 1 se introducían por tarjetas perforadas donde un agujero era un 0 y la parte no perforada era un 1, entonces estas tarjetas eran una forma de binario</a:t>
            </a:r>
            <a:endParaRPr sz="2000" dirty="0"/>
          </a:p>
        </p:txBody>
      </p:sp>
      <p:pic>
        <p:nvPicPr>
          <p:cNvPr id="286" name="Google Shape;286;p6"/>
          <p:cNvPicPr preferRelativeResize="0"/>
          <p:nvPr/>
        </p:nvPicPr>
        <p:blipFill rotWithShape="1">
          <a:blip r:embed="rId4">
            <a:alphaModFix/>
          </a:blip>
          <a:srcRect/>
          <a:stretch/>
        </p:blipFill>
        <p:spPr>
          <a:xfrm>
            <a:off x="5625253" y="1710101"/>
            <a:ext cx="4392788" cy="358986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7</a:t>
            </a:fld>
            <a:endParaRPr/>
          </a:p>
        </p:txBody>
      </p:sp>
      <p:pic>
        <p:nvPicPr>
          <p:cNvPr id="292" name="Google Shape;292;p7"/>
          <p:cNvPicPr preferRelativeResize="0"/>
          <p:nvPr/>
        </p:nvPicPr>
        <p:blipFill rotWithShape="1">
          <a:blip r:embed="rId3">
            <a:alphaModFix/>
          </a:blip>
          <a:srcRect/>
          <a:stretch/>
        </p:blipFill>
        <p:spPr>
          <a:xfrm>
            <a:off x="213064" y="126393"/>
            <a:ext cx="11620870" cy="483207"/>
          </a:xfrm>
          <a:prstGeom prst="rect">
            <a:avLst/>
          </a:prstGeom>
          <a:noFill/>
          <a:ln>
            <a:noFill/>
          </a:ln>
        </p:spPr>
      </p:pic>
      <p:sp>
        <p:nvSpPr>
          <p:cNvPr id="293" name="Google Shape;293;p7"/>
          <p:cNvSpPr txBox="1"/>
          <p:nvPr/>
        </p:nvSpPr>
        <p:spPr>
          <a:xfrm>
            <a:off x="435403" y="126392"/>
            <a:ext cx="9108489"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3600" i="1" u="sng" dirty="0">
                <a:solidFill>
                  <a:srgbClr val="121212"/>
                </a:solidFill>
                <a:latin typeface="Anton"/>
                <a:ea typeface="Anton"/>
                <a:cs typeface="Anton"/>
                <a:sym typeface="Anton"/>
              </a:rPr>
              <a:t>HISTORIA DE LOS LENGUAJES DE PROGRAMACIÓN</a:t>
            </a:r>
            <a:endParaRPr sz="3600" b="0" i="1" u="sng" strike="noStrike" cap="none" dirty="0">
              <a:solidFill>
                <a:srgbClr val="121212"/>
              </a:solidFill>
              <a:latin typeface="Anton"/>
              <a:ea typeface="Anton"/>
              <a:cs typeface="Anton"/>
              <a:sym typeface="Anton"/>
            </a:endParaRPr>
          </a:p>
        </p:txBody>
      </p:sp>
      <p:sp>
        <p:nvSpPr>
          <p:cNvPr id="294" name="Google Shape;294;p7"/>
          <p:cNvSpPr txBox="1"/>
          <p:nvPr/>
        </p:nvSpPr>
        <p:spPr>
          <a:xfrm>
            <a:off x="516627" y="1074283"/>
            <a:ext cx="11013744" cy="16311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2000" dirty="0">
                <a:solidFill>
                  <a:srgbClr val="000000"/>
                </a:solidFill>
                <a:latin typeface="Helvetica Neue Light"/>
                <a:ea typeface="Helvetica Neue Light"/>
                <a:cs typeface="Helvetica Neue Light"/>
                <a:sym typeface="Helvetica Neue Light"/>
              </a:rPr>
              <a:t>Luego de esto pasamos a algo que seguro conocen, el lenguaje ensamblador, es mucho más cómodo que tarjetas perforadas o 0 y 1, pero el problema con este lenguaje es que se limita a la arquitectura de la computadora en la que se programa, es por esto que debías conocer la arquitectura de la computadora A-B-C</a:t>
            </a:r>
            <a:endParaRPr sz="2000" dirty="0"/>
          </a:p>
          <a:p>
            <a:pPr marL="0" marR="0" lvl="0" indent="0" algn="l" rtl="0">
              <a:spcBef>
                <a:spcPts val="0"/>
              </a:spcBef>
              <a:spcAft>
                <a:spcPts val="0"/>
              </a:spcAft>
              <a:buNone/>
            </a:pPr>
            <a:endParaRPr sz="2000" dirty="0">
              <a:solidFill>
                <a:schemeClr val="lt1"/>
              </a:solidFill>
              <a:latin typeface="Twentieth Century"/>
              <a:ea typeface="Twentieth Century"/>
              <a:cs typeface="Twentieth Century"/>
              <a:sym typeface="Twentieth Century"/>
            </a:endParaRPr>
          </a:p>
        </p:txBody>
      </p:sp>
      <p:pic>
        <p:nvPicPr>
          <p:cNvPr id="295" name="Google Shape;295;p7"/>
          <p:cNvPicPr preferRelativeResize="0"/>
          <p:nvPr/>
        </p:nvPicPr>
        <p:blipFill rotWithShape="1">
          <a:blip r:embed="rId4">
            <a:alphaModFix/>
          </a:blip>
          <a:srcRect/>
          <a:stretch/>
        </p:blipFill>
        <p:spPr>
          <a:xfrm>
            <a:off x="1282891" y="2483894"/>
            <a:ext cx="3670850" cy="4247714"/>
          </a:xfrm>
          <a:prstGeom prst="rect">
            <a:avLst/>
          </a:prstGeom>
          <a:noFill/>
          <a:ln>
            <a:noFill/>
          </a:ln>
        </p:spPr>
      </p:pic>
      <p:pic>
        <p:nvPicPr>
          <p:cNvPr id="296" name="Google Shape;296;p7"/>
          <p:cNvPicPr preferRelativeResize="0"/>
          <p:nvPr/>
        </p:nvPicPr>
        <p:blipFill rotWithShape="1">
          <a:blip r:embed="rId5">
            <a:alphaModFix/>
          </a:blip>
          <a:srcRect/>
          <a:stretch/>
        </p:blipFill>
        <p:spPr>
          <a:xfrm>
            <a:off x="6325611" y="2320119"/>
            <a:ext cx="3836238" cy="441148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8</a:t>
            </a:fld>
            <a:endParaRPr/>
          </a:p>
        </p:txBody>
      </p:sp>
      <p:pic>
        <p:nvPicPr>
          <p:cNvPr id="302" name="Google Shape;302;p8"/>
          <p:cNvPicPr preferRelativeResize="0"/>
          <p:nvPr/>
        </p:nvPicPr>
        <p:blipFill rotWithShape="1">
          <a:blip r:embed="rId3">
            <a:alphaModFix/>
          </a:blip>
          <a:srcRect/>
          <a:stretch/>
        </p:blipFill>
        <p:spPr>
          <a:xfrm>
            <a:off x="213064" y="126393"/>
            <a:ext cx="11620870" cy="483207"/>
          </a:xfrm>
          <a:prstGeom prst="rect">
            <a:avLst/>
          </a:prstGeom>
          <a:noFill/>
          <a:ln>
            <a:noFill/>
          </a:ln>
        </p:spPr>
      </p:pic>
      <p:sp>
        <p:nvSpPr>
          <p:cNvPr id="303" name="Google Shape;303;p8"/>
          <p:cNvSpPr txBox="1"/>
          <p:nvPr/>
        </p:nvSpPr>
        <p:spPr>
          <a:xfrm>
            <a:off x="1046374" y="351418"/>
            <a:ext cx="9108489"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3600" i="1" u="sng" dirty="0">
                <a:solidFill>
                  <a:srgbClr val="121212"/>
                </a:solidFill>
                <a:latin typeface="Anton"/>
                <a:ea typeface="Anton"/>
                <a:cs typeface="Anton"/>
                <a:sym typeface="Anton"/>
              </a:rPr>
              <a:t>HISTORIA DE LOS LENGUAJES DE PROGRAMACIÓN</a:t>
            </a:r>
            <a:endParaRPr sz="3600" b="0" i="1" u="sng" strike="noStrike" cap="none" dirty="0">
              <a:solidFill>
                <a:srgbClr val="121212"/>
              </a:solidFill>
              <a:latin typeface="Anton"/>
              <a:ea typeface="Anton"/>
              <a:cs typeface="Anton"/>
              <a:sym typeface="Anton"/>
            </a:endParaRPr>
          </a:p>
        </p:txBody>
      </p:sp>
      <p:pic>
        <p:nvPicPr>
          <p:cNvPr id="304" name="Google Shape;304;p8"/>
          <p:cNvPicPr preferRelativeResize="0"/>
          <p:nvPr/>
        </p:nvPicPr>
        <p:blipFill rotWithShape="1">
          <a:blip r:embed="rId4">
            <a:alphaModFix/>
          </a:blip>
          <a:srcRect/>
          <a:stretch/>
        </p:blipFill>
        <p:spPr>
          <a:xfrm>
            <a:off x="7279426" y="1304124"/>
            <a:ext cx="3866200" cy="5427483"/>
          </a:xfrm>
          <a:prstGeom prst="rect">
            <a:avLst/>
          </a:prstGeom>
          <a:noFill/>
          <a:ln>
            <a:noFill/>
          </a:ln>
        </p:spPr>
      </p:pic>
      <p:sp>
        <p:nvSpPr>
          <p:cNvPr id="305" name="Google Shape;305;p8"/>
          <p:cNvSpPr txBox="1"/>
          <p:nvPr/>
        </p:nvSpPr>
        <p:spPr>
          <a:xfrm>
            <a:off x="896247" y="2499294"/>
            <a:ext cx="5486938" cy="2068218"/>
          </a:xfrm>
          <a:prstGeom prst="rect">
            <a:avLst/>
          </a:prstGeom>
          <a:noFill/>
          <a:ln>
            <a:noFill/>
          </a:ln>
        </p:spPr>
        <p:txBody>
          <a:bodyPr spcFirstLastPara="1" wrap="square" lIns="91425" tIns="45700" rIns="91425" bIns="45700" anchor="t" anchorCtr="0">
            <a:spAutoFit/>
          </a:bodyPr>
          <a:lstStyle/>
          <a:p>
            <a:pPr marL="0" marR="0" lvl="0" indent="0" algn="l" rtl="0">
              <a:lnSpc>
                <a:spcPct val="107000"/>
              </a:lnSpc>
              <a:spcBef>
                <a:spcPts val="0"/>
              </a:spcBef>
              <a:spcAft>
                <a:spcPts val="0"/>
              </a:spcAft>
              <a:buNone/>
            </a:pPr>
            <a:r>
              <a:rPr lang="es-ES" sz="2000" dirty="0">
                <a:solidFill>
                  <a:srgbClr val="000000"/>
                </a:solidFill>
                <a:latin typeface="Helvetica Neue Light"/>
                <a:ea typeface="Helvetica Neue Light"/>
                <a:cs typeface="Helvetica Neue Light"/>
                <a:sym typeface="Helvetica Neue Light"/>
              </a:rPr>
              <a:t>Bajo nivel corresponde a la computadora al CPU mientras que el alto nivel corresponde al programador, al ser humano. </a:t>
            </a:r>
            <a:br>
              <a:rPr lang="es-ES" sz="2000" dirty="0">
                <a:solidFill>
                  <a:srgbClr val="000000"/>
                </a:solidFill>
                <a:latin typeface="Helvetica Neue Light"/>
                <a:ea typeface="Helvetica Neue Light"/>
                <a:cs typeface="Helvetica Neue Light"/>
                <a:sym typeface="Helvetica Neue Light"/>
              </a:rPr>
            </a:br>
            <a:r>
              <a:rPr lang="es-ES" sz="2000" dirty="0">
                <a:solidFill>
                  <a:srgbClr val="000000"/>
                </a:solidFill>
                <a:latin typeface="Helvetica Neue Light"/>
                <a:ea typeface="Helvetica Neue Light"/>
                <a:cs typeface="Helvetica Neue Light"/>
                <a:sym typeface="Helvetica Neue Light"/>
              </a:rPr>
              <a:t>En bajo nivel estaría por ejemplo ensamblador mientras que  C </a:t>
            </a:r>
            <a:r>
              <a:rPr lang="es-ES" sz="2000" dirty="0">
                <a:latin typeface="Helvetica Neue Light"/>
                <a:ea typeface="Helvetica Neue Light"/>
                <a:cs typeface="Helvetica Neue Light"/>
                <a:sym typeface="Helvetica Neue Light"/>
              </a:rPr>
              <a:t>está</a:t>
            </a:r>
            <a:r>
              <a:rPr lang="es-ES" sz="2000" dirty="0">
                <a:solidFill>
                  <a:srgbClr val="000000"/>
                </a:solidFill>
                <a:latin typeface="Helvetica Neue Light"/>
                <a:ea typeface="Helvetica Neue Light"/>
                <a:cs typeface="Helvetica Neue Light"/>
                <a:sym typeface="Helvetica Neue Light"/>
              </a:rPr>
              <a:t> en el medio y Python es de alto nivel.</a:t>
            </a:r>
            <a:endParaRPr sz="2000" dirty="0"/>
          </a:p>
        </p:txBody>
      </p:sp>
      <p:sp>
        <p:nvSpPr>
          <p:cNvPr id="306" name="Google Shape;306;p8"/>
          <p:cNvSpPr txBox="1"/>
          <p:nvPr/>
        </p:nvSpPr>
        <p:spPr>
          <a:xfrm>
            <a:off x="896247" y="1658296"/>
            <a:ext cx="5655076"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2800" b="1" u="sng" dirty="0">
                <a:solidFill>
                  <a:schemeClr val="dk1"/>
                </a:solidFill>
                <a:latin typeface="Twentieth Century"/>
                <a:ea typeface="Twentieth Century"/>
                <a:cs typeface="Twentieth Century"/>
                <a:sym typeface="Twentieth Century"/>
              </a:rPr>
              <a:t>Lenguajes de Bajo Nivel y Alto Nivel</a:t>
            </a:r>
            <a:endParaRPr sz="2800" b="1" u="sng" dirty="0">
              <a:solidFill>
                <a:schemeClr val="dk1"/>
              </a:solidFill>
              <a:latin typeface="Twentieth Century"/>
              <a:ea typeface="Twentieth Century"/>
              <a:cs typeface="Twentieth Century"/>
              <a:sym typeface="Twentieth Century"/>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s-ES"/>
              <a:t>9</a:t>
            </a:fld>
            <a:endParaRPr/>
          </a:p>
        </p:txBody>
      </p:sp>
      <p:pic>
        <p:nvPicPr>
          <p:cNvPr id="312" name="Google Shape;312;p9"/>
          <p:cNvPicPr preferRelativeResize="0"/>
          <p:nvPr/>
        </p:nvPicPr>
        <p:blipFill rotWithShape="1">
          <a:blip r:embed="rId3">
            <a:alphaModFix/>
          </a:blip>
          <a:srcRect/>
          <a:stretch/>
        </p:blipFill>
        <p:spPr>
          <a:xfrm>
            <a:off x="213064" y="126393"/>
            <a:ext cx="11620870" cy="483207"/>
          </a:xfrm>
          <a:prstGeom prst="rect">
            <a:avLst/>
          </a:prstGeom>
          <a:noFill/>
          <a:ln>
            <a:noFill/>
          </a:ln>
        </p:spPr>
      </p:pic>
      <p:sp>
        <p:nvSpPr>
          <p:cNvPr id="313" name="Google Shape;313;p9"/>
          <p:cNvSpPr txBox="1"/>
          <p:nvPr/>
        </p:nvSpPr>
        <p:spPr>
          <a:xfrm>
            <a:off x="640981" y="363077"/>
            <a:ext cx="10765035"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s-ES" sz="4000" b="0" i="1" u="sng" strike="noStrike" cap="none" dirty="0">
                <a:solidFill>
                  <a:srgbClr val="121212"/>
                </a:solidFill>
                <a:latin typeface="Anton"/>
                <a:ea typeface="Anton"/>
                <a:cs typeface="Anton"/>
                <a:sym typeface="Anton"/>
              </a:rPr>
              <a:t>Línea de tiempo de los lenguajes de programación</a:t>
            </a:r>
            <a:endParaRPr sz="4000" b="0" i="1" u="sng" strike="noStrike" cap="none" dirty="0">
              <a:solidFill>
                <a:srgbClr val="121212"/>
              </a:solidFill>
              <a:latin typeface="Anton"/>
              <a:ea typeface="Anton"/>
              <a:cs typeface="Anton"/>
              <a:sym typeface="Anton"/>
            </a:endParaRPr>
          </a:p>
        </p:txBody>
      </p:sp>
      <p:pic>
        <p:nvPicPr>
          <p:cNvPr id="314" name="Google Shape;314;p9">
            <a:hlinkClick r:id="rId4"/>
          </p:cNvPr>
          <p:cNvPicPr preferRelativeResize="0"/>
          <p:nvPr/>
        </p:nvPicPr>
        <p:blipFill rotWithShape="1">
          <a:blip r:embed="rId5">
            <a:alphaModFix/>
          </a:blip>
          <a:srcRect/>
          <a:stretch/>
        </p:blipFill>
        <p:spPr>
          <a:xfrm>
            <a:off x="640981" y="1352177"/>
            <a:ext cx="11057665" cy="5505823"/>
          </a:xfrm>
          <a:prstGeom prst="rect">
            <a:avLst/>
          </a:prstGeom>
          <a:noFill/>
          <a:ln>
            <a:noFill/>
          </a:ln>
        </p:spPr>
      </p:pic>
    </p:spTree>
  </p:cSld>
  <p:clrMapOvr>
    <a:masterClrMapping/>
  </p:clrMapOvr>
</p:sld>
</file>

<file path=ppt/theme/theme1.xml><?xml version="1.0" encoding="utf-8"?>
<a:theme xmlns:a="http://schemas.openxmlformats.org/drawingml/2006/main" name="Circuito">
  <a:themeElements>
    <a:clrScheme name="Circuito">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TotalTime>
  <Words>1075</Words>
  <Application>Microsoft Office PowerPoint</Application>
  <PresentationFormat>Panorámica</PresentationFormat>
  <Paragraphs>72</Paragraphs>
  <Slides>19</Slides>
  <Notes>19</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19</vt:i4>
      </vt:variant>
    </vt:vector>
  </HeadingPairs>
  <TitlesOfParts>
    <vt:vector size="27" baseType="lpstr">
      <vt:lpstr>Twentieth Century</vt:lpstr>
      <vt:lpstr>Lato</vt:lpstr>
      <vt:lpstr>Montserrat</vt:lpstr>
      <vt:lpstr>Arial</vt:lpstr>
      <vt:lpstr>Helvetica Neue Light</vt:lpstr>
      <vt:lpstr>Calibri</vt:lpstr>
      <vt:lpstr>Anton</vt:lpstr>
      <vt:lpstr>Circuito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 lozano</dc:creator>
  <cp:lastModifiedBy>Richard lozano</cp:lastModifiedBy>
  <cp:revision>8</cp:revision>
  <dcterms:created xsi:type="dcterms:W3CDTF">2022-08-15T03:12:18Z</dcterms:created>
  <dcterms:modified xsi:type="dcterms:W3CDTF">2023-08-30T03:48:16Z</dcterms:modified>
</cp:coreProperties>
</file>